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  <p:sldId id="261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53" autoAdjust="0"/>
    <p:restoredTop sz="94660"/>
  </p:normalViewPr>
  <p:slideViewPr>
    <p:cSldViewPr>
      <p:cViewPr>
        <p:scale>
          <a:sx n="117" d="100"/>
          <a:sy n="117" d="100"/>
        </p:scale>
        <p:origin x="-84" y="17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2EE1-C101-43CE-932E-B2DF97BF9EC4}" type="datetimeFigureOut">
              <a:rPr lang="ko-KR" altLang="en-US" smtClean="0"/>
              <a:pPr/>
              <a:t>2016-11-01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FA88-C519-4DF4-B5DD-533B443BAA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789641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2EE1-C101-43CE-932E-B2DF97BF9EC4}" type="datetimeFigureOut">
              <a:rPr lang="ko-KR" altLang="en-US" smtClean="0"/>
              <a:pPr/>
              <a:t>2016-11-01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FA88-C519-4DF4-B5DD-533B443BAA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839895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2EE1-C101-43CE-932E-B2DF97BF9EC4}" type="datetimeFigureOut">
              <a:rPr lang="ko-KR" altLang="en-US" smtClean="0"/>
              <a:pPr/>
              <a:t>2016-11-01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FA88-C519-4DF4-B5DD-533B443BAA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03079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2EE1-C101-43CE-932E-B2DF97BF9EC4}" type="datetimeFigureOut">
              <a:rPr lang="ko-KR" altLang="en-US" smtClean="0"/>
              <a:pPr/>
              <a:t>2016-11-01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FA88-C519-4DF4-B5DD-533B443BAA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43046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2EE1-C101-43CE-932E-B2DF97BF9EC4}" type="datetimeFigureOut">
              <a:rPr lang="ko-KR" altLang="en-US" smtClean="0"/>
              <a:pPr/>
              <a:t>2016-11-01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FA88-C519-4DF4-B5DD-533B443BAA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291748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2EE1-C101-43CE-932E-B2DF97BF9EC4}" type="datetimeFigureOut">
              <a:rPr lang="ko-KR" altLang="en-US" smtClean="0"/>
              <a:pPr/>
              <a:t>2016-11-01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FA88-C519-4DF4-B5DD-533B443BAA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80849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2EE1-C101-43CE-932E-B2DF97BF9EC4}" type="datetimeFigureOut">
              <a:rPr lang="ko-KR" altLang="en-US" smtClean="0"/>
              <a:pPr/>
              <a:t>2016-11-01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FA88-C519-4DF4-B5DD-533B443BAA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62027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2EE1-C101-43CE-932E-B2DF97BF9EC4}" type="datetimeFigureOut">
              <a:rPr lang="ko-KR" altLang="en-US" smtClean="0"/>
              <a:pPr/>
              <a:t>2016-11-01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FA88-C519-4DF4-B5DD-533B443BAA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339072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2EE1-C101-43CE-932E-B2DF97BF9EC4}" type="datetimeFigureOut">
              <a:rPr lang="ko-KR" altLang="en-US" smtClean="0"/>
              <a:pPr/>
              <a:t>2016-11-01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FA88-C519-4DF4-B5DD-533B443BAA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37121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2EE1-C101-43CE-932E-B2DF97BF9EC4}" type="datetimeFigureOut">
              <a:rPr lang="ko-KR" altLang="en-US" smtClean="0"/>
              <a:pPr/>
              <a:t>2016-11-01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FA88-C519-4DF4-B5DD-533B443BAA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321694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2EE1-C101-43CE-932E-B2DF97BF9EC4}" type="datetimeFigureOut">
              <a:rPr lang="ko-KR" altLang="en-US" smtClean="0"/>
              <a:pPr/>
              <a:t>2016-11-01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FA88-C519-4DF4-B5DD-533B443BAA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352285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2EE1-C101-43CE-932E-B2DF97BF9EC4}" type="datetimeFigureOut">
              <a:rPr lang="ko-KR" altLang="en-US" smtClean="0"/>
              <a:pPr/>
              <a:t>2016-11-01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FFA88-C519-4DF4-B5DD-533B443BAA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1262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0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b="1" dirty="0" smtClean="0">
                <a:latin typeface="MD아롱체" pitchFamily="18" charset="-127"/>
                <a:ea typeface="MD아롱체" pitchFamily="18" charset="-127"/>
              </a:rPr>
              <a:t>학생 상담</a:t>
            </a:r>
            <a:r>
              <a:rPr lang="en-US" altLang="ko-KR" b="1" dirty="0" smtClean="0">
                <a:latin typeface="MD아롱체" pitchFamily="18" charset="-127"/>
                <a:ea typeface="MD아롱체" pitchFamily="18" charset="-127"/>
              </a:rPr>
              <a:t> </a:t>
            </a:r>
            <a:r>
              <a:rPr lang="en-US" altLang="ko-KR" dirty="0" smtClean="0"/>
              <a:t>· </a:t>
            </a:r>
            <a:r>
              <a:rPr lang="ko-KR" altLang="en-US" b="1" dirty="0" smtClean="0">
                <a:latin typeface="MD아롱체" pitchFamily="18" charset="-127"/>
                <a:ea typeface="MD아롱체" pitchFamily="18" charset="-127"/>
              </a:rPr>
              <a:t>취업 지원센터</a:t>
            </a:r>
            <a:endParaRPr lang="ko-KR" altLang="en-US" b="1" dirty="0">
              <a:latin typeface="MD아롱체" pitchFamily="18" charset="-127"/>
              <a:ea typeface="MD아롱체" pitchFamily="18" charset="-127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0" y="1340769"/>
            <a:ext cx="9144000" cy="1512166"/>
          </a:xfrm>
        </p:spPr>
        <p:txBody>
          <a:bodyPr lIns="180000" rIns="180000">
            <a:noAutofit/>
          </a:bodyPr>
          <a:lstStyle/>
          <a:p>
            <a:pPr marL="0" indent="0" algn="ctr" fontAlgn="base">
              <a:buNone/>
            </a:pPr>
            <a:r>
              <a:rPr lang="ko-KR" altLang="en-US" sz="2400" dirty="0" smtClean="0">
                <a:latin typeface="MD아롱체" pitchFamily="18" charset="-127"/>
                <a:ea typeface="MD아롱체" pitchFamily="18" charset="-127"/>
              </a:rPr>
              <a:t>개인상담</a:t>
            </a:r>
            <a:r>
              <a:rPr lang="en-US" altLang="ko-KR" sz="2400" dirty="0">
                <a:latin typeface="MD아롱체" pitchFamily="18" charset="-127"/>
                <a:ea typeface="MD아롱체" pitchFamily="18" charset="-127"/>
              </a:rPr>
              <a:t>, </a:t>
            </a:r>
            <a:r>
              <a:rPr lang="ko-KR" altLang="en-US" sz="2400" dirty="0">
                <a:latin typeface="MD아롱체" pitchFamily="18" charset="-127"/>
                <a:ea typeface="MD아롱체" pitchFamily="18" charset="-127"/>
              </a:rPr>
              <a:t>진로상담</a:t>
            </a:r>
            <a:r>
              <a:rPr lang="en-US" altLang="ko-KR" sz="2400" dirty="0">
                <a:latin typeface="MD아롱체" pitchFamily="18" charset="-127"/>
                <a:ea typeface="MD아롱체" pitchFamily="18" charset="-127"/>
              </a:rPr>
              <a:t>, </a:t>
            </a:r>
            <a:r>
              <a:rPr lang="ko-KR" altLang="en-US" sz="2400" dirty="0">
                <a:latin typeface="MD아롱체" pitchFamily="18" charset="-127"/>
                <a:ea typeface="MD아롱체" pitchFamily="18" charset="-127"/>
              </a:rPr>
              <a:t>각종 심리검사를 </a:t>
            </a:r>
            <a:r>
              <a:rPr lang="ko-KR" altLang="en-US" sz="2400" dirty="0" smtClean="0">
                <a:latin typeface="MD아롱체" pitchFamily="18" charset="-127"/>
                <a:ea typeface="MD아롱체" pitchFamily="18" charset="-127"/>
              </a:rPr>
              <a:t>실시하고 있습니다</a:t>
            </a:r>
            <a:r>
              <a:rPr lang="en-US" altLang="ko-KR" sz="2400" dirty="0" smtClean="0">
                <a:latin typeface="MD아롱체" pitchFamily="18" charset="-127"/>
                <a:ea typeface="MD아롱체" pitchFamily="18" charset="-127"/>
              </a:rPr>
              <a:t>.</a:t>
            </a:r>
          </a:p>
          <a:p>
            <a:pPr marL="0" indent="0" algn="ctr" fontAlgn="base">
              <a:buNone/>
            </a:pPr>
            <a:r>
              <a:rPr lang="ko-KR" altLang="en-US" sz="2400" dirty="0" smtClean="0">
                <a:latin typeface="MD아롱체" pitchFamily="18" charset="-127"/>
                <a:ea typeface="MD아롱체" pitchFamily="18" charset="-127"/>
              </a:rPr>
              <a:t>자신에 </a:t>
            </a:r>
            <a:r>
              <a:rPr lang="ko-KR" altLang="en-US" sz="2400" dirty="0">
                <a:latin typeface="MD아롱체" pitchFamily="18" charset="-127"/>
                <a:ea typeface="MD아롱체" pitchFamily="18" charset="-127"/>
              </a:rPr>
              <a:t>대한 이해를 향상시키고 싶거나 관계의 어려움을 겪고 </a:t>
            </a:r>
            <a:r>
              <a:rPr lang="ko-KR" altLang="en-US" sz="2400" dirty="0" smtClean="0">
                <a:latin typeface="MD아롱체" pitchFamily="18" charset="-127"/>
                <a:ea typeface="MD아롱체" pitchFamily="18" charset="-127"/>
              </a:rPr>
              <a:t>있다면 언제든지 </a:t>
            </a:r>
            <a:r>
              <a:rPr lang="ko-KR" altLang="en-US" sz="2400" dirty="0">
                <a:latin typeface="MD아롱체" pitchFamily="18" charset="-127"/>
                <a:ea typeface="MD아롱체" pitchFamily="18" charset="-127"/>
              </a:rPr>
              <a:t>학생 </a:t>
            </a:r>
            <a:r>
              <a:rPr lang="ko-KR" altLang="en-US" sz="2400" b="1" dirty="0" smtClean="0">
                <a:latin typeface="MD아롱체" pitchFamily="18" charset="-127"/>
                <a:ea typeface="MD아롱체" pitchFamily="18" charset="-127"/>
              </a:rPr>
              <a:t>상담</a:t>
            </a:r>
            <a:r>
              <a:rPr lang="en-US" altLang="ko-KR" sz="2400" b="1" dirty="0" smtClean="0"/>
              <a:t> · </a:t>
            </a:r>
            <a:r>
              <a:rPr lang="ko-KR" altLang="en-US" sz="2400" b="1" dirty="0" smtClean="0">
                <a:latin typeface="MD아롱체" pitchFamily="18" charset="-127"/>
                <a:ea typeface="MD아롱체" pitchFamily="18" charset="-127"/>
              </a:rPr>
              <a:t>취업지원센터</a:t>
            </a:r>
            <a:r>
              <a:rPr lang="ko-KR" altLang="en-US" sz="2400" dirty="0" smtClean="0">
                <a:latin typeface="MD아롱체" pitchFamily="18" charset="-127"/>
                <a:ea typeface="MD아롱체" pitchFamily="18" charset="-127"/>
              </a:rPr>
              <a:t> </a:t>
            </a:r>
            <a:r>
              <a:rPr lang="ko-KR" altLang="en-US" sz="2400" dirty="0">
                <a:latin typeface="MD아롱체" pitchFamily="18" charset="-127"/>
                <a:ea typeface="MD아롱체" pitchFamily="18" charset="-127"/>
              </a:rPr>
              <a:t>문을 </a:t>
            </a:r>
            <a:r>
              <a:rPr lang="ko-KR" altLang="en-US" sz="2400" dirty="0" smtClean="0">
                <a:latin typeface="MD아롱체" pitchFamily="18" charset="-127"/>
                <a:ea typeface="MD아롱체" pitchFamily="18" charset="-127"/>
              </a:rPr>
              <a:t>두드려 주십시오</a:t>
            </a:r>
            <a:r>
              <a:rPr lang="en-US" altLang="ko-KR" sz="2400" dirty="0" smtClean="0">
                <a:latin typeface="MD아롱체" pitchFamily="18" charset="-127"/>
                <a:ea typeface="MD아롱체" pitchFamily="18" charset="-127"/>
              </a:rPr>
              <a:t>.</a:t>
            </a:r>
            <a:endParaRPr lang="ko-KR" altLang="en-US" sz="2400" dirty="0">
              <a:latin typeface="MD아롱체" pitchFamily="18" charset="-127"/>
              <a:ea typeface="MD아롱체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2852934"/>
            <a:ext cx="3168352" cy="2246770"/>
          </a:xfrm>
          <a:prstGeom prst="rect">
            <a:avLst/>
          </a:prstGeom>
          <a:blipFill dpi="0" rotWithShape="1">
            <a:blip r:embed="rId3" cstate="print">
              <a:alphaModFix amt="50000"/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sharpenSoften amount="-60000"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a:blipFill>
          <a:effectLst>
            <a:softEdge rad="63500"/>
          </a:effectLst>
        </p:spPr>
        <p:txBody>
          <a:bodyPr wrap="square" lIns="252000" tIns="180000" rIns="252000" bIns="180000" rtlCol="0">
            <a:noAutofit/>
          </a:bodyPr>
          <a:lstStyle/>
          <a:p>
            <a:pPr marL="342900" lvl="0" indent="-342900" fontAlgn="base">
              <a:buFont typeface="Wingdings" pitchFamily="2" charset="2"/>
              <a:buChar char="u"/>
            </a:pPr>
            <a:endParaRPr lang="en-US" altLang="ko-KR" sz="2200" b="1" dirty="0" smtClean="0">
              <a:latin typeface="MD아롱체" pitchFamily="18" charset="-127"/>
              <a:ea typeface="MD아롱체" pitchFamily="18" charset="-127"/>
            </a:endParaRPr>
          </a:p>
          <a:p>
            <a:pPr marL="342900" lvl="0" indent="-342900" fontAlgn="base">
              <a:buFont typeface="Wingdings" pitchFamily="2" charset="2"/>
              <a:buChar char="u"/>
            </a:pPr>
            <a:r>
              <a:rPr lang="ko-KR" altLang="en-US" sz="2200" b="1" dirty="0" smtClean="0">
                <a:latin typeface="MD아롱체" pitchFamily="18" charset="-127"/>
                <a:ea typeface="MD아롱체" pitchFamily="18" charset="-127"/>
              </a:rPr>
              <a:t>개인상담</a:t>
            </a:r>
            <a:r>
              <a:rPr lang="en-US" altLang="ko-KR" sz="2200" b="1" dirty="0">
                <a:latin typeface="MD아롱체" pitchFamily="18" charset="-127"/>
                <a:ea typeface="MD아롱체" pitchFamily="18" charset="-127"/>
              </a:rPr>
              <a:t>.</a:t>
            </a:r>
            <a:endParaRPr lang="ko-KR" altLang="en-US" sz="2200" dirty="0" smtClean="0">
              <a:latin typeface="MD아롱체" pitchFamily="18" charset="-127"/>
              <a:ea typeface="MD아롱체" pitchFamily="18" charset="-127"/>
            </a:endParaRPr>
          </a:p>
          <a:p>
            <a:pPr lvl="0" fontAlgn="base"/>
            <a:r>
              <a:rPr lang="ko-KR" altLang="en-US" sz="2200" b="1" dirty="0" smtClean="0">
                <a:latin typeface="MD아롱체" pitchFamily="18" charset="-127"/>
                <a:ea typeface="MD아롱체" pitchFamily="18" charset="-127"/>
              </a:rPr>
              <a:t>심리검사 및 해석상담</a:t>
            </a:r>
            <a:endParaRPr lang="en-US" altLang="ko-KR" sz="2200" b="1" dirty="0" smtClean="0">
              <a:latin typeface="MD아롱체" pitchFamily="18" charset="-127"/>
              <a:ea typeface="MD아롱체" pitchFamily="18" charset="-127"/>
            </a:endParaRPr>
          </a:p>
          <a:p>
            <a:pPr lvl="0" fontAlgn="base"/>
            <a:r>
              <a:rPr lang="en-US" altLang="ko-KR" sz="2200" b="1" dirty="0" smtClean="0">
                <a:latin typeface="MD아롱체" pitchFamily="18" charset="-127"/>
                <a:ea typeface="MD아롱체" pitchFamily="18" charset="-127"/>
              </a:rPr>
              <a:t>: </a:t>
            </a:r>
            <a:r>
              <a:rPr lang="ko-KR" altLang="en-US" b="1" dirty="0" smtClean="0">
                <a:latin typeface="MD아롱체" pitchFamily="18" charset="-127"/>
                <a:ea typeface="MD아롱체" pitchFamily="18" charset="-127"/>
              </a:rPr>
              <a:t>지능 및 성격 검사</a:t>
            </a:r>
            <a:r>
              <a:rPr lang="en-US" altLang="ko-KR" b="1" dirty="0" smtClean="0">
                <a:latin typeface="MD아롱체" pitchFamily="18" charset="-127"/>
                <a:ea typeface="MD아롱체" pitchFamily="18" charset="-127"/>
              </a:rPr>
              <a:t>, </a:t>
            </a:r>
            <a:r>
              <a:rPr lang="ko-KR" altLang="en-US" b="1" dirty="0" smtClean="0">
                <a:latin typeface="MD아롱체" pitchFamily="18" charset="-127"/>
                <a:ea typeface="MD아롱체" pitchFamily="18" charset="-127"/>
              </a:rPr>
              <a:t>진로검사</a:t>
            </a:r>
            <a:r>
              <a:rPr lang="en-US" altLang="ko-KR" b="1" dirty="0" smtClean="0">
                <a:latin typeface="MD아롱체" pitchFamily="18" charset="-127"/>
                <a:ea typeface="MD아롱체" pitchFamily="18" charset="-127"/>
              </a:rPr>
              <a:t>, </a:t>
            </a:r>
            <a:r>
              <a:rPr lang="ko-KR" altLang="en-US" b="1" dirty="0" smtClean="0">
                <a:latin typeface="MD아롱체" pitchFamily="18" charset="-127"/>
                <a:ea typeface="MD아롱체" pitchFamily="18" charset="-127"/>
              </a:rPr>
              <a:t>상태검사 등</a:t>
            </a:r>
            <a:endParaRPr lang="en-US" altLang="ko-KR" b="1" dirty="0" smtClean="0">
              <a:latin typeface="MD아롱체" pitchFamily="18" charset="-127"/>
              <a:ea typeface="MD아롱체" pitchFamily="18" charset="-127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4804809" y="2852935"/>
            <a:ext cx="3384376" cy="2246769"/>
          </a:xfrm>
          <a:prstGeom prst="rect">
            <a:avLst/>
          </a:prstGeom>
          <a:blipFill dpi="0" rotWithShape="1">
            <a:blip r:embed="rId5" cstate="print">
              <a:alphaModFix amt="50000"/>
              <a:extLst>
                <a:ext uri="{BEBA8EAE-BF5A-486C-A8C5-ECC9F3942E4B}">
                  <a14:imgProps xmlns:a14="http://schemas.microsoft.com/office/drawing/2010/main" xmlns="">
                    <a14:imgLayer r:embed="rId6">
                      <a14:imgEffect>
                        <a14:sharpenSoften amount="-50000"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a:blipFill>
          <a:effectLst>
            <a:softEdge rad="63500"/>
          </a:effectLst>
        </p:spPr>
        <p:txBody>
          <a:bodyPr vert="horz" lIns="252000" tIns="45720" rIns="25200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l">
              <a:buFont typeface="Wingdings" pitchFamily="2" charset="2"/>
              <a:buChar char="u"/>
            </a:pPr>
            <a:r>
              <a:rPr lang="ko-KR" altLang="en-US" sz="2400" b="1" dirty="0">
                <a:latin typeface="MD아롱체" pitchFamily="18" charset="-127"/>
                <a:ea typeface="MD아롱체" pitchFamily="18" charset="-127"/>
              </a:rPr>
              <a:t>집단 </a:t>
            </a:r>
            <a:r>
              <a:rPr lang="ko-KR" altLang="en-US" sz="2400" b="1" dirty="0" smtClean="0">
                <a:latin typeface="MD아롱체" pitchFamily="18" charset="-127"/>
                <a:ea typeface="MD아롱체" pitchFamily="18" charset="-127"/>
              </a:rPr>
              <a:t>상담</a:t>
            </a:r>
            <a:r>
              <a:rPr lang="en-US" altLang="ko-KR" sz="2400" b="1" dirty="0" smtClean="0">
                <a:latin typeface="MD아롱체" pitchFamily="18" charset="-127"/>
                <a:ea typeface="MD아롱체" pitchFamily="18" charset="-127"/>
              </a:rPr>
              <a:t>:        </a:t>
            </a:r>
            <a:r>
              <a:rPr lang="en-US" altLang="ko-KR" sz="2400" b="1" dirty="0" smtClean="0">
                <a:latin typeface="MD아롱체" pitchFamily="18" charset="-127"/>
                <a:ea typeface="MD아롱체" pitchFamily="18" charset="-127"/>
              </a:rPr>
              <a:t> </a:t>
            </a:r>
            <a:r>
              <a:rPr lang="ko-KR" altLang="en-US" sz="2200" b="1" dirty="0" smtClean="0">
                <a:latin typeface="MD아롱체" pitchFamily="18" charset="-127"/>
                <a:ea typeface="MD아롱체" pitchFamily="18" charset="-127"/>
              </a:rPr>
              <a:t>진로적성탐색 </a:t>
            </a:r>
            <a:r>
              <a:rPr lang="ko-KR" altLang="en-US" sz="2200" dirty="0" smtClean="0">
                <a:latin typeface="MD아롱체" pitchFamily="18" charset="-127"/>
                <a:ea typeface="MD아롱체" pitchFamily="18" charset="-127"/>
              </a:rPr>
              <a:t/>
            </a:r>
            <a:br>
              <a:rPr lang="ko-KR" altLang="en-US" sz="2200" dirty="0" smtClean="0">
                <a:latin typeface="MD아롱체" pitchFamily="18" charset="-127"/>
                <a:ea typeface="MD아롱체" pitchFamily="18" charset="-127"/>
              </a:rPr>
            </a:br>
            <a:endParaRPr lang="ko-KR" altLang="en-US" sz="2200" dirty="0">
              <a:latin typeface="MD아롱체" pitchFamily="18" charset="-127"/>
              <a:ea typeface="MD아롱체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0836" y="5397023"/>
            <a:ext cx="7802329" cy="1477328"/>
          </a:xfrm>
          <a:prstGeom prst="rect">
            <a:avLst/>
          </a:prstGeom>
          <a:noFill/>
        </p:spPr>
        <p:txBody>
          <a:bodyPr vert="horz" wrap="square" rtlCol="0" anchor="ctr" anchorCtr="1">
            <a:spAutoFit/>
          </a:bodyPr>
          <a:lstStyle/>
          <a:p>
            <a:pPr algn="ctr"/>
            <a:r>
              <a:rPr lang="ko-KR" altLang="en-US" b="1" dirty="0">
                <a:latin typeface="MD아롱체" pitchFamily="18" charset="-127"/>
                <a:ea typeface="MD아롱체" pitchFamily="18" charset="-127"/>
              </a:rPr>
              <a:t>♥ 상담 시간 </a:t>
            </a:r>
            <a:r>
              <a:rPr lang="en-US" altLang="ko-KR" b="1" dirty="0">
                <a:latin typeface="MD아롱체" pitchFamily="18" charset="-127"/>
                <a:ea typeface="MD아롱체" pitchFamily="18" charset="-127"/>
              </a:rPr>
              <a:t>: </a:t>
            </a:r>
            <a:r>
              <a:rPr lang="ko-KR" altLang="en-US" b="1" dirty="0">
                <a:latin typeface="MD아롱체" pitchFamily="18" charset="-127"/>
                <a:ea typeface="MD아롱체" pitchFamily="18" charset="-127"/>
              </a:rPr>
              <a:t>화 </a:t>
            </a:r>
            <a:r>
              <a:rPr lang="en-US" altLang="ko-KR" dirty="0"/>
              <a:t>· </a:t>
            </a:r>
            <a:r>
              <a:rPr lang="ko-KR" altLang="en-US" b="1" dirty="0">
                <a:latin typeface="MD아롱체" pitchFamily="18" charset="-127"/>
                <a:ea typeface="MD아롱체" pitchFamily="18" charset="-127"/>
              </a:rPr>
              <a:t>목요일 </a:t>
            </a:r>
            <a:r>
              <a:rPr lang="en-US" altLang="ko-KR" b="1" dirty="0" smtClean="0">
                <a:latin typeface="MD아롱체" pitchFamily="18" charset="-127"/>
                <a:ea typeface="MD아롱체" pitchFamily="18" charset="-127"/>
              </a:rPr>
              <a:t>10:00 </a:t>
            </a:r>
            <a:r>
              <a:rPr lang="en-US" altLang="ko-KR" b="1" dirty="0">
                <a:latin typeface="MD아롱체" pitchFamily="18" charset="-127"/>
                <a:ea typeface="MD아롱체" pitchFamily="18" charset="-127"/>
              </a:rPr>
              <a:t>~ </a:t>
            </a:r>
            <a:r>
              <a:rPr lang="en-US" altLang="ko-KR" b="1" dirty="0" smtClean="0">
                <a:latin typeface="MD아롱체" pitchFamily="18" charset="-127"/>
                <a:ea typeface="MD아롱체" pitchFamily="18" charset="-127"/>
              </a:rPr>
              <a:t>17:00 </a:t>
            </a:r>
            <a:endParaRPr lang="en-US" altLang="ko-KR" b="1" dirty="0" smtClean="0">
              <a:latin typeface="MD아롱체" pitchFamily="18" charset="-127"/>
              <a:ea typeface="MD아롱체" pitchFamily="18" charset="-127"/>
            </a:endParaRPr>
          </a:p>
          <a:p>
            <a:pPr algn="ctr"/>
            <a:r>
              <a:rPr lang="ko-KR" altLang="en-US" b="1" dirty="0" smtClean="0">
                <a:latin typeface="MD아롱체" pitchFamily="18" charset="-127"/>
                <a:ea typeface="MD아롱체" pitchFamily="18" charset="-127"/>
              </a:rPr>
              <a:t>♥ 상담 접수 </a:t>
            </a:r>
            <a:r>
              <a:rPr lang="en-US" altLang="ko-KR" b="1" dirty="0" smtClean="0">
                <a:latin typeface="MD아롱체" pitchFamily="18" charset="-127"/>
                <a:ea typeface="MD아롱체" pitchFamily="18" charset="-127"/>
              </a:rPr>
              <a:t>: </a:t>
            </a:r>
            <a:r>
              <a:rPr lang="ko-KR" altLang="en-US" b="1" dirty="0" smtClean="0">
                <a:latin typeface="MD아롱체" pitchFamily="18" charset="-127"/>
                <a:ea typeface="MD아롱체" pitchFamily="18" charset="-127"/>
              </a:rPr>
              <a:t>월 </a:t>
            </a:r>
            <a:r>
              <a:rPr lang="en-US" altLang="ko-KR" b="1" dirty="0" smtClean="0">
                <a:latin typeface="MD아롱체" pitchFamily="18" charset="-127"/>
                <a:ea typeface="MD아롱체" pitchFamily="18" charset="-127"/>
              </a:rPr>
              <a:t>- </a:t>
            </a:r>
            <a:r>
              <a:rPr lang="ko-KR" altLang="en-US" b="1" dirty="0" smtClean="0">
                <a:latin typeface="MD아롱체" pitchFamily="18" charset="-127"/>
                <a:ea typeface="MD아롱체" pitchFamily="18" charset="-127"/>
              </a:rPr>
              <a:t>금 </a:t>
            </a:r>
            <a:r>
              <a:rPr lang="en-US" altLang="ko-KR" b="1" dirty="0" smtClean="0">
                <a:latin typeface="MD아롱체" pitchFamily="18" charset="-127"/>
                <a:ea typeface="MD아롱체" pitchFamily="18" charset="-127"/>
              </a:rPr>
              <a:t>9:00 ~ 17:00</a:t>
            </a:r>
          </a:p>
          <a:p>
            <a:pPr algn="ctr"/>
            <a:r>
              <a:rPr lang="ko-KR" altLang="en-US" b="1" dirty="0">
                <a:latin typeface="MD아롱체" pitchFamily="18" charset="-127"/>
                <a:ea typeface="MD아롱체" pitchFamily="18" charset="-127"/>
              </a:rPr>
              <a:t>♥ 상담 </a:t>
            </a:r>
            <a:r>
              <a:rPr lang="ko-KR" altLang="en-US" b="1" dirty="0" smtClean="0">
                <a:latin typeface="MD아롱체" pitchFamily="18" charset="-127"/>
                <a:ea typeface="MD아롱체" pitchFamily="18" charset="-127"/>
              </a:rPr>
              <a:t>문의 </a:t>
            </a:r>
            <a:r>
              <a:rPr lang="en-US" altLang="ko-KR" b="1" dirty="0" smtClean="0">
                <a:latin typeface="MD아롱체" pitchFamily="18" charset="-127"/>
                <a:ea typeface="MD아롱체" pitchFamily="18" charset="-127"/>
              </a:rPr>
              <a:t>: </a:t>
            </a:r>
            <a:r>
              <a:rPr lang="ko-KR" altLang="en-US" b="1" dirty="0" smtClean="0">
                <a:latin typeface="MD아롱체" pitchFamily="18" charset="-127"/>
                <a:ea typeface="MD아롱체" pitchFamily="18" charset="-127"/>
              </a:rPr>
              <a:t>강송이 </a:t>
            </a:r>
            <a:r>
              <a:rPr lang="en-US" altLang="ko-KR" b="1" dirty="0" smtClean="0">
                <a:latin typeface="MD아롱체" pitchFamily="18" charset="-127"/>
                <a:ea typeface="MD아롱체" pitchFamily="18" charset="-127"/>
              </a:rPr>
              <a:t>010 – 2447 – 1258</a:t>
            </a:r>
          </a:p>
          <a:p>
            <a:pPr algn="ctr"/>
            <a:r>
              <a:rPr lang="ko-KR" altLang="en-US" dirty="0" smtClean="0">
                <a:latin typeface="MD아롱체" pitchFamily="18" charset="-127"/>
                <a:ea typeface="MD아롱체" pitchFamily="18" charset="-127"/>
              </a:rPr>
              <a:t/>
            </a:r>
            <a:br>
              <a:rPr lang="ko-KR" altLang="en-US" dirty="0" smtClean="0">
                <a:latin typeface="MD아롱체" pitchFamily="18" charset="-127"/>
                <a:ea typeface="MD아롱체" pitchFamily="18" charset="-127"/>
              </a:rPr>
            </a:br>
            <a:r>
              <a:rPr lang="ko-KR" altLang="en-US" b="1" dirty="0" smtClean="0">
                <a:latin typeface="MD아롱체" pitchFamily="18" charset="-127"/>
                <a:ea typeface="MD아롱체" pitchFamily="18" charset="-127"/>
              </a:rPr>
              <a:t>대신대학교 학생 상담</a:t>
            </a:r>
            <a:r>
              <a:rPr lang="en-US" altLang="ko-KR" dirty="0" smtClean="0"/>
              <a:t> · </a:t>
            </a:r>
            <a:r>
              <a:rPr lang="ko-KR" altLang="en-US" b="1" dirty="0" smtClean="0">
                <a:latin typeface="MD아롱체" pitchFamily="18" charset="-127"/>
                <a:ea typeface="MD아롱체" pitchFamily="18" charset="-127"/>
              </a:rPr>
              <a:t>취업지원센터 </a:t>
            </a:r>
            <a:r>
              <a:rPr lang="en-US" altLang="ko-KR" b="1" dirty="0" smtClean="0">
                <a:latin typeface="MD아롱체" pitchFamily="18" charset="-127"/>
                <a:ea typeface="MD아롱체" pitchFamily="18" charset="-127"/>
              </a:rPr>
              <a:t>(</a:t>
            </a:r>
            <a:r>
              <a:rPr lang="ko-KR" altLang="en-US" b="1" dirty="0" smtClean="0">
                <a:latin typeface="MD아롱체" pitchFamily="18" charset="-127"/>
                <a:ea typeface="MD아롱체" pitchFamily="18" charset="-127"/>
              </a:rPr>
              <a:t>인문관 </a:t>
            </a:r>
            <a:r>
              <a:rPr lang="en-US" altLang="ko-KR" b="1" dirty="0" smtClean="0">
                <a:latin typeface="MD아롱체" pitchFamily="18" charset="-127"/>
                <a:ea typeface="MD아롱체" pitchFamily="18" charset="-127"/>
              </a:rPr>
              <a:t>302</a:t>
            </a:r>
            <a:r>
              <a:rPr lang="ko-KR" altLang="en-US" b="1" dirty="0" smtClean="0">
                <a:latin typeface="MD아롱체" pitchFamily="18" charset="-127"/>
                <a:ea typeface="MD아롱체" pitchFamily="18" charset="-127"/>
              </a:rPr>
              <a:t>호</a:t>
            </a:r>
            <a:r>
              <a:rPr lang="en-US" altLang="ko-KR" b="1" dirty="0" smtClean="0">
                <a:latin typeface="MD아롱체" pitchFamily="18" charset="-127"/>
                <a:ea typeface="MD아롱체" pitchFamily="18" charset="-127"/>
              </a:rPr>
              <a:t>) </a:t>
            </a:r>
            <a:endParaRPr lang="ko-KR" altLang="en-US" dirty="0">
              <a:latin typeface="MD아롱체" pitchFamily="18" charset="-127"/>
              <a:ea typeface="MD아롱체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349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5000"/>
            <a:lum/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</a:extLst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808" y="919261"/>
            <a:ext cx="9129192" cy="4525963"/>
          </a:xfrm>
        </p:spPr>
        <p:txBody>
          <a:bodyPr/>
          <a:lstStyle/>
          <a:p>
            <a:pPr marL="0" lvl="0" indent="0" algn="ctr" fontAlgn="base">
              <a:buNone/>
            </a:pPr>
            <a:r>
              <a:rPr lang="ko-KR" altLang="en-US" b="1" dirty="0" smtClean="0">
                <a:latin typeface="MD아롱체" pitchFamily="18" charset="-127"/>
                <a:ea typeface="MD아롱체" pitchFamily="18" charset="-127"/>
              </a:rPr>
              <a:t>개인상담</a:t>
            </a:r>
            <a:r>
              <a:rPr lang="en-US" altLang="ko-KR" b="1" dirty="0" smtClean="0">
                <a:latin typeface="MD아롱체" pitchFamily="18" charset="-127"/>
                <a:ea typeface="MD아롱체" pitchFamily="18" charset="-127"/>
              </a:rPr>
              <a:t>,</a:t>
            </a:r>
            <a:r>
              <a:rPr lang="ko-KR" altLang="en-US" b="1" dirty="0" smtClean="0">
                <a:latin typeface="MD아롱체" pitchFamily="18" charset="-127"/>
                <a:ea typeface="MD아롱체" pitchFamily="18" charset="-127"/>
              </a:rPr>
              <a:t> 심리검사</a:t>
            </a:r>
            <a:r>
              <a:rPr lang="en-US" altLang="ko-KR" b="1" dirty="0" smtClean="0">
                <a:latin typeface="MD아롱체" pitchFamily="18" charset="-127"/>
                <a:ea typeface="MD아롱체" pitchFamily="18" charset="-127"/>
              </a:rPr>
              <a:t>, </a:t>
            </a:r>
            <a:r>
              <a:rPr lang="ko-KR" altLang="en-US" b="1" dirty="0" smtClean="0">
                <a:latin typeface="MD아롱체" pitchFamily="18" charset="-127"/>
                <a:ea typeface="MD아롱체" pitchFamily="18" charset="-127"/>
              </a:rPr>
              <a:t>해석상담</a:t>
            </a:r>
            <a:endParaRPr lang="en-US" altLang="ko-KR" b="1" dirty="0" smtClean="0">
              <a:latin typeface="MD아롱체" pitchFamily="18" charset="-127"/>
              <a:ea typeface="MD아롱체" pitchFamily="18" charset="-127"/>
            </a:endParaRPr>
          </a:p>
          <a:p>
            <a:pPr marL="0" lvl="0" indent="0" fontAlgn="base">
              <a:buNone/>
            </a:pPr>
            <a:endParaRPr lang="en-US" altLang="ko-KR" b="1" dirty="0" smtClean="0">
              <a:latin typeface="MD아롱체" pitchFamily="18" charset="-127"/>
              <a:ea typeface="MD아롱체" pitchFamily="18" charset="-127"/>
            </a:endParaRPr>
          </a:p>
          <a:p>
            <a:pPr marL="0" indent="0">
              <a:buNone/>
            </a:pPr>
            <a:endParaRPr lang="ko-KR" altLang="en-US" dirty="0">
              <a:latin typeface="MD아롱체" pitchFamily="18" charset="-127"/>
              <a:ea typeface="MD아롱체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24612250"/>
              </p:ext>
            </p:extLst>
          </p:nvPr>
        </p:nvGraphicFramePr>
        <p:xfrm>
          <a:off x="899592" y="1988840"/>
          <a:ext cx="7704856" cy="4311396"/>
        </p:xfrm>
        <a:graphic>
          <a:graphicData uri="http://schemas.openxmlformats.org/drawingml/2006/table">
            <a:tbl>
              <a:tblPr/>
              <a:tblGrid>
                <a:gridCol w="2768138"/>
                <a:gridCol w="4936718"/>
              </a:tblGrid>
              <a:tr h="60006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b="1" kern="0" spc="0" dirty="0">
                          <a:solidFill>
                            <a:srgbClr val="000000"/>
                          </a:solidFill>
                          <a:effectLst/>
                          <a:latin typeface="MD아롱체" pitchFamily="18" charset="-127"/>
                          <a:ea typeface="MD아롱체" pitchFamily="18" charset="-127"/>
                        </a:rPr>
                        <a:t>구분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b="1" kern="0" spc="0" dirty="0" smtClean="0">
                          <a:solidFill>
                            <a:srgbClr val="000000"/>
                          </a:solidFill>
                          <a:effectLst/>
                          <a:latin typeface="MD아롱체" pitchFamily="18" charset="-127"/>
                          <a:ea typeface="MD아롱체" pitchFamily="18" charset="-127"/>
                        </a:rPr>
                        <a:t>검사 종류</a:t>
                      </a:r>
                      <a:endParaRPr lang="ko-KR" altLang="en-US" sz="2400" b="1" kern="0" spc="0" dirty="0">
                        <a:solidFill>
                          <a:srgbClr val="000000"/>
                        </a:solidFill>
                        <a:effectLst/>
                        <a:latin typeface="MD아롱체" pitchFamily="18" charset="-127"/>
                        <a:ea typeface="MD아롱체" pitchFamily="18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06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kern="0" spc="0" dirty="0">
                          <a:solidFill>
                            <a:srgbClr val="000000"/>
                          </a:solidFill>
                          <a:effectLst/>
                          <a:latin typeface="MD아롱체" pitchFamily="18" charset="-127"/>
                          <a:ea typeface="MD아롱체" pitchFamily="18" charset="-127"/>
                        </a:rPr>
                        <a:t>지능검사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 dirty="0">
                          <a:solidFill>
                            <a:srgbClr val="000000"/>
                          </a:solidFill>
                          <a:effectLst/>
                          <a:latin typeface="MD아롱체" pitchFamily="18" charset="-127"/>
                          <a:ea typeface="MD아롱체" pitchFamily="18" charset="-127"/>
                        </a:rPr>
                        <a:t>K-WAIS</a:t>
                      </a: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06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kern="0" spc="0">
                          <a:solidFill>
                            <a:srgbClr val="000000"/>
                          </a:solidFill>
                          <a:effectLst/>
                          <a:latin typeface="MD아롱체" pitchFamily="18" charset="-127"/>
                          <a:ea typeface="MD아롱체" pitchFamily="18" charset="-127"/>
                        </a:rPr>
                        <a:t>성격검사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400" kern="0" spc="0" dirty="0">
                          <a:solidFill>
                            <a:srgbClr val="000000"/>
                          </a:solidFill>
                          <a:effectLst/>
                          <a:latin typeface="MD아롱체" pitchFamily="18" charset="-127"/>
                          <a:ea typeface="MD아롱체" pitchFamily="18" charset="-127"/>
                        </a:rPr>
                        <a:t>MBTI </a:t>
                      </a:r>
                      <a:r>
                        <a:rPr lang="ko-KR" altLang="en-US" sz="2400" kern="0" spc="0" dirty="0">
                          <a:solidFill>
                            <a:srgbClr val="000000"/>
                          </a:solidFill>
                          <a:effectLst/>
                          <a:latin typeface="MD아롱체" pitchFamily="18" charset="-127"/>
                          <a:ea typeface="MD아롱체" pitchFamily="18" charset="-127"/>
                        </a:rPr>
                        <a:t>성격유형검사</a:t>
                      </a:r>
                      <a:r>
                        <a:rPr lang="en-US" altLang="ko-KR" sz="2400" kern="0" spc="0" dirty="0">
                          <a:solidFill>
                            <a:srgbClr val="000000"/>
                          </a:solidFill>
                          <a:effectLst/>
                          <a:latin typeface="MD아롱체" pitchFamily="18" charset="-127"/>
                          <a:ea typeface="MD아롱체" pitchFamily="18" charset="-127"/>
                        </a:rPr>
                        <a:t>, TCI, MMPI-2</a:t>
                      </a:r>
                      <a:endParaRPr lang="ko-KR" altLang="en-US" sz="2400" kern="0" spc="0" dirty="0">
                        <a:solidFill>
                          <a:srgbClr val="000000"/>
                        </a:solidFill>
                        <a:effectLst/>
                        <a:latin typeface="MD아롱체" pitchFamily="18" charset="-127"/>
                        <a:ea typeface="MD아롱체" pitchFamily="18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06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kern="0" spc="0">
                          <a:solidFill>
                            <a:srgbClr val="000000"/>
                          </a:solidFill>
                          <a:effectLst/>
                          <a:latin typeface="MD아롱체" pitchFamily="18" charset="-127"/>
                          <a:ea typeface="MD아롱체" pitchFamily="18" charset="-127"/>
                        </a:rPr>
                        <a:t>진로검사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kern="0" spc="0" dirty="0">
                          <a:solidFill>
                            <a:srgbClr val="000000"/>
                          </a:solidFill>
                          <a:effectLst/>
                          <a:latin typeface="MD아롱체" pitchFamily="18" charset="-127"/>
                          <a:ea typeface="MD아롱체" pitchFamily="18" charset="-127"/>
                        </a:rPr>
                        <a:t>진로적성탐색검사 </a:t>
                      </a: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06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kern="0" spc="0">
                          <a:solidFill>
                            <a:srgbClr val="000000"/>
                          </a:solidFill>
                          <a:effectLst/>
                          <a:latin typeface="MD아롱체" pitchFamily="18" charset="-127"/>
                          <a:ea typeface="MD아롱체" pitchFamily="18" charset="-127"/>
                        </a:rPr>
                        <a:t>상태검사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kern="0" spc="0" dirty="0">
                          <a:solidFill>
                            <a:srgbClr val="000000"/>
                          </a:solidFill>
                          <a:effectLst/>
                          <a:latin typeface="MD아롱체" pitchFamily="18" charset="-127"/>
                          <a:ea typeface="MD아롱체" pitchFamily="18" charset="-127"/>
                        </a:rPr>
                        <a:t>불안</a:t>
                      </a:r>
                      <a:r>
                        <a:rPr lang="en-US" altLang="ko-KR" sz="2400" kern="0" spc="0" dirty="0">
                          <a:solidFill>
                            <a:srgbClr val="000000"/>
                          </a:solidFill>
                          <a:effectLst/>
                          <a:latin typeface="MD아롱체" pitchFamily="18" charset="-127"/>
                          <a:ea typeface="MD아롱체" pitchFamily="18" charset="-127"/>
                        </a:rPr>
                        <a:t>, </a:t>
                      </a:r>
                      <a:r>
                        <a:rPr lang="ko-KR" altLang="en-US" sz="2400" kern="0" spc="0" dirty="0">
                          <a:solidFill>
                            <a:srgbClr val="000000"/>
                          </a:solidFill>
                          <a:effectLst/>
                          <a:latin typeface="MD아롱체" pitchFamily="18" charset="-127"/>
                          <a:ea typeface="MD아롱체" pitchFamily="18" charset="-127"/>
                        </a:rPr>
                        <a:t>우울</a:t>
                      </a:r>
                      <a:r>
                        <a:rPr lang="en-US" altLang="ko-KR" sz="2400" kern="0" spc="0" dirty="0">
                          <a:solidFill>
                            <a:srgbClr val="000000"/>
                          </a:solidFill>
                          <a:effectLst/>
                          <a:latin typeface="MD아롱체" pitchFamily="18" charset="-127"/>
                          <a:ea typeface="MD아롱체" pitchFamily="18" charset="-127"/>
                        </a:rPr>
                        <a:t>, </a:t>
                      </a:r>
                      <a:r>
                        <a:rPr lang="ko-KR" altLang="en-US" sz="2400" kern="0" spc="0" dirty="0">
                          <a:solidFill>
                            <a:srgbClr val="000000"/>
                          </a:solidFill>
                          <a:effectLst/>
                          <a:latin typeface="MD아롱체" pitchFamily="18" charset="-127"/>
                          <a:ea typeface="MD아롱체" pitchFamily="18" charset="-127"/>
                        </a:rPr>
                        <a:t>스트레스</a:t>
                      </a:r>
                      <a:r>
                        <a:rPr lang="en-US" altLang="ko-KR" sz="2400" kern="0" spc="0" dirty="0">
                          <a:solidFill>
                            <a:srgbClr val="000000"/>
                          </a:solidFill>
                          <a:effectLst/>
                          <a:latin typeface="MD아롱체" pitchFamily="18" charset="-127"/>
                          <a:ea typeface="MD아롱체" pitchFamily="18" charset="-127"/>
                        </a:rPr>
                        <a:t>, PTSD </a:t>
                      </a:r>
                      <a:r>
                        <a:rPr lang="ko-KR" altLang="en-US" sz="2400" kern="0" spc="0" dirty="0">
                          <a:solidFill>
                            <a:srgbClr val="000000"/>
                          </a:solidFill>
                          <a:effectLst/>
                          <a:latin typeface="MD아롱체" pitchFamily="18" charset="-127"/>
                          <a:ea typeface="MD아롱체" pitchFamily="18" charset="-127"/>
                        </a:rPr>
                        <a:t>등</a:t>
                      </a: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06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kern="0" spc="0" dirty="0">
                          <a:solidFill>
                            <a:srgbClr val="000000"/>
                          </a:solidFill>
                          <a:effectLst/>
                          <a:latin typeface="MD아롱체" pitchFamily="18" charset="-127"/>
                          <a:ea typeface="MD아롱체" pitchFamily="18" charset="-127"/>
                        </a:rPr>
                        <a:t>투사검사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 dirty="0">
                          <a:solidFill>
                            <a:srgbClr val="000000"/>
                          </a:solidFill>
                          <a:effectLst/>
                          <a:latin typeface="MD아롱체" pitchFamily="18" charset="-127"/>
                          <a:ea typeface="MD아롱체" pitchFamily="18" charset="-127"/>
                        </a:rPr>
                        <a:t>BGT, SCT, HTP, RORSCHACH</a:t>
                      </a: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3202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32048" y="446807"/>
            <a:ext cx="7772400" cy="1470025"/>
          </a:xfrm>
        </p:spPr>
        <p:txBody>
          <a:bodyPr>
            <a:normAutofit fontScale="90000"/>
          </a:bodyPr>
          <a:lstStyle/>
          <a:p>
            <a:pPr lvl="0"/>
            <a:r>
              <a:rPr lang="en-US" altLang="ko-KR" b="1" dirty="0" smtClean="0">
                <a:latin typeface="MD아롱체" pitchFamily="18" charset="-127"/>
                <a:ea typeface="MD아롱체" pitchFamily="18" charset="-127"/>
              </a:rPr>
              <a:t/>
            </a:r>
            <a:br>
              <a:rPr lang="en-US" altLang="ko-KR" b="1" dirty="0" smtClean="0">
                <a:latin typeface="MD아롱체" pitchFamily="18" charset="-127"/>
                <a:ea typeface="MD아롱체" pitchFamily="18" charset="-127"/>
              </a:rPr>
            </a:br>
            <a:r>
              <a:rPr lang="ko-KR" altLang="en-US" b="1" dirty="0" smtClean="0">
                <a:latin typeface="MD아롱체" pitchFamily="18" charset="-127"/>
                <a:ea typeface="MD아롱체" pitchFamily="18" charset="-127"/>
              </a:rPr>
              <a:t>진로 적성 탐색 프로그램</a:t>
            </a:r>
            <a:r>
              <a:rPr lang="ko-KR" altLang="en-US" dirty="0">
                <a:latin typeface="MD아롱체" pitchFamily="18" charset="-127"/>
                <a:ea typeface="MD아롱체" pitchFamily="18" charset="-127"/>
              </a:rPr>
              <a:t/>
            </a:r>
            <a:br>
              <a:rPr lang="ko-KR" altLang="en-US" dirty="0">
                <a:latin typeface="MD아롱체" pitchFamily="18" charset="-127"/>
                <a:ea typeface="MD아롱체" pitchFamily="18" charset="-127"/>
              </a:rPr>
            </a:br>
            <a:endParaRPr lang="ko-KR" altLang="en-US" dirty="0">
              <a:latin typeface="MD아롱체" pitchFamily="18" charset="-127"/>
              <a:ea typeface="MD아롱체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427984" y="4581128"/>
            <a:ext cx="4680520" cy="2376264"/>
          </a:xfrm>
        </p:spPr>
        <p:txBody>
          <a:bodyPr>
            <a:noAutofit/>
          </a:bodyPr>
          <a:lstStyle/>
          <a:p>
            <a:pPr algn="r"/>
            <a:r>
              <a:rPr lang="en-US" altLang="ko-KR" sz="2000" dirty="0" smtClean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2016</a:t>
            </a:r>
            <a:r>
              <a:rPr lang="ko-KR" altLang="en-US" sz="2000" dirty="0" smtClean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년 </a:t>
            </a:r>
            <a:r>
              <a:rPr lang="en-US" altLang="ko-KR" sz="2000" b="1" dirty="0" smtClean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11</a:t>
            </a:r>
            <a:r>
              <a:rPr lang="ko-KR" altLang="en-US" sz="2000" b="1" dirty="0" smtClean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월 </a:t>
            </a:r>
            <a:r>
              <a:rPr lang="en-US" altLang="ko-KR" sz="2000" b="1" dirty="0" smtClean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10</a:t>
            </a:r>
            <a:r>
              <a:rPr lang="ko-KR" altLang="en-US" sz="2000" b="1" dirty="0" smtClean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일 </a:t>
            </a:r>
            <a:r>
              <a:rPr lang="en-US" altLang="ko-KR" sz="2000" b="1" dirty="0" smtClean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~ 12</a:t>
            </a:r>
            <a:r>
              <a:rPr lang="ko-KR" altLang="en-US" sz="2000" b="1" dirty="0" smtClean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월 </a:t>
            </a:r>
            <a:r>
              <a:rPr lang="en-US" altLang="ko-KR" sz="2000" b="1" dirty="0" smtClean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2</a:t>
            </a:r>
            <a:r>
              <a:rPr lang="ko-KR" altLang="en-US" sz="2000" b="1" dirty="0" smtClean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일</a:t>
            </a:r>
            <a:endParaRPr lang="en-US" altLang="ko-KR" sz="2000" b="1" dirty="0" smtClean="0">
              <a:solidFill>
                <a:schemeClr val="tx1"/>
              </a:solidFill>
              <a:latin typeface="MD아롱체" pitchFamily="18" charset="-127"/>
              <a:ea typeface="MD아롱체" pitchFamily="18" charset="-127"/>
            </a:endParaRPr>
          </a:p>
          <a:p>
            <a:pPr algn="r"/>
            <a:r>
              <a:rPr lang="ko-KR" altLang="en-US" sz="2000" dirty="0" smtClean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매주 </a:t>
            </a:r>
            <a:r>
              <a:rPr lang="ko-KR" altLang="en-US" sz="2000" b="1" dirty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목</a:t>
            </a:r>
            <a:r>
              <a:rPr lang="ko-KR" altLang="en-US" sz="2000" dirty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요일 </a:t>
            </a:r>
            <a:r>
              <a:rPr lang="en-US" altLang="ko-KR" sz="2000" b="1" dirty="0" smtClean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16</a:t>
            </a:r>
            <a:r>
              <a:rPr lang="ko-KR" altLang="en-US" sz="2000" b="1" dirty="0" smtClean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시 </a:t>
            </a:r>
            <a:r>
              <a:rPr lang="en-US" altLang="ko-KR" sz="2000" b="1" dirty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– </a:t>
            </a:r>
            <a:r>
              <a:rPr lang="en-US" altLang="ko-KR" sz="2000" b="1" dirty="0" smtClean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18</a:t>
            </a:r>
            <a:r>
              <a:rPr lang="ko-KR" altLang="en-US" sz="2000" b="1" dirty="0" smtClean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시</a:t>
            </a:r>
            <a:endParaRPr lang="en-US" altLang="ko-KR" sz="2000" b="1" dirty="0">
              <a:solidFill>
                <a:schemeClr val="tx1"/>
              </a:solidFill>
              <a:latin typeface="MD아롱체" pitchFamily="18" charset="-127"/>
              <a:ea typeface="MD아롱체" pitchFamily="18" charset="-127"/>
            </a:endParaRPr>
          </a:p>
          <a:p>
            <a:pPr algn="r"/>
            <a:r>
              <a:rPr lang="ko-KR" altLang="en-US" sz="2000" dirty="0" smtClean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대신대학교 </a:t>
            </a:r>
            <a:r>
              <a:rPr lang="ko-KR" altLang="en-US" sz="2000" dirty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재학생 </a:t>
            </a:r>
            <a:r>
              <a:rPr lang="en-US" altLang="ko-KR" sz="2000" b="1" dirty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15</a:t>
            </a:r>
            <a:r>
              <a:rPr lang="ko-KR" altLang="en-US" sz="2000" dirty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명 이내</a:t>
            </a:r>
            <a:endParaRPr lang="en-US" altLang="ko-KR" sz="2000" dirty="0">
              <a:solidFill>
                <a:schemeClr val="tx1"/>
              </a:solidFill>
              <a:latin typeface="MD아롱체" pitchFamily="18" charset="-127"/>
              <a:ea typeface="MD아롱체" pitchFamily="18" charset="-127"/>
            </a:endParaRPr>
          </a:p>
          <a:p>
            <a:pPr algn="r"/>
            <a:r>
              <a:rPr lang="ko-KR" altLang="en-US" sz="2000" dirty="0" smtClean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인문관 </a:t>
            </a:r>
            <a:r>
              <a:rPr lang="en-US" altLang="ko-KR" sz="2000" b="1" dirty="0" smtClean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303</a:t>
            </a:r>
            <a:r>
              <a:rPr lang="ko-KR" altLang="en-US" sz="2000" b="1" dirty="0" smtClean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호</a:t>
            </a:r>
            <a:r>
              <a:rPr lang="ko-KR" altLang="en-US" sz="2000" dirty="0" smtClean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 상담</a:t>
            </a:r>
            <a:r>
              <a:rPr lang="en-US" altLang="ko-KR" sz="2000" dirty="0" smtClean="0">
                <a:solidFill>
                  <a:prstClr val="black"/>
                </a:solidFill>
                <a:cs typeface="+mj-cs"/>
              </a:rPr>
              <a:t>·</a:t>
            </a:r>
            <a:r>
              <a:rPr lang="ko-KR" altLang="en-US" sz="2000" dirty="0" smtClean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취업지원센터</a:t>
            </a:r>
            <a:endParaRPr lang="en-US" altLang="ko-KR" sz="2000" dirty="0" smtClean="0">
              <a:solidFill>
                <a:schemeClr val="tx1"/>
              </a:solidFill>
              <a:latin typeface="MD아롱체" pitchFamily="18" charset="-127"/>
              <a:ea typeface="MD아롱체" pitchFamily="18" charset="-127"/>
            </a:endParaRPr>
          </a:p>
          <a:p>
            <a:pPr algn="r"/>
            <a:r>
              <a:rPr lang="ko-KR" altLang="en-US" sz="2000" dirty="0" smtClean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문의 및 접수</a:t>
            </a:r>
            <a:r>
              <a:rPr lang="en-US" altLang="ko-KR" sz="2000" dirty="0" smtClean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: </a:t>
            </a:r>
            <a:r>
              <a:rPr lang="ko-KR" altLang="en-US" sz="2000" dirty="0" smtClean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강송이 </a:t>
            </a:r>
            <a:r>
              <a:rPr lang="en-US" altLang="ko-KR" sz="2000" dirty="0" smtClean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010-2447-1258</a:t>
            </a:r>
          </a:p>
          <a:p>
            <a:pPr algn="r"/>
            <a:r>
              <a:rPr lang="en-US" altLang="ko-KR" sz="2000" dirty="0" smtClean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* </a:t>
            </a:r>
            <a:r>
              <a:rPr lang="ko-KR" altLang="en-US" sz="2000" dirty="0" smtClean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재학생 </a:t>
            </a:r>
            <a:r>
              <a:rPr lang="ko-KR" altLang="en-US" sz="2000" b="1" dirty="0" smtClean="0">
                <a:solidFill>
                  <a:schemeClr val="tx1"/>
                </a:solidFill>
                <a:latin typeface="MD아롱체" pitchFamily="18" charset="-127"/>
                <a:ea typeface="MD아롱체" pitchFamily="18" charset="-127"/>
              </a:rPr>
              <a:t>무료</a:t>
            </a:r>
            <a:endParaRPr lang="en-US" altLang="ko-KR" sz="2000" b="1" dirty="0" smtClean="0">
              <a:solidFill>
                <a:schemeClr val="tx1"/>
              </a:solidFill>
              <a:latin typeface="MD아롱체" pitchFamily="18" charset="-127"/>
              <a:ea typeface="MD아롱체" pitchFamily="18" charset="-127"/>
            </a:endParaRPr>
          </a:p>
        </p:txBody>
      </p:sp>
      <p:grpSp>
        <p:nvGrpSpPr>
          <p:cNvPr id="18" name="그룹 17"/>
          <p:cNvGrpSpPr/>
          <p:nvPr/>
        </p:nvGrpSpPr>
        <p:grpSpPr>
          <a:xfrm>
            <a:off x="2771800" y="1844822"/>
            <a:ext cx="4329084" cy="2520282"/>
            <a:chOff x="5940180" y="1628799"/>
            <a:chExt cx="2945140" cy="2115225"/>
          </a:xfrm>
          <a:noFill/>
          <a:effectLst>
            <a:glow rad="12700">
              <a:schemeClr val="accent1"/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6" name="그룹 5"/>
            <p:cNvGrpSpPr/>
            <p:nvPr/>
          </p:nvGrpSpPr>
          <p:grpSpPr>
            <a:xfrm>
              <a:off x="5940180" y="1628799"/>
              <a:ext cx="2889570" cy="543915"/>
              <a:chOff x="208823" y="47850"/>
              <a:chExt cx="2923524" cy="543915"/>
            </a:xfrm>
            <a:grpFill/>
          </p:grpSpPr>
          <p:sp>
            <p:nvSpPr>
              <p:cNvPr id="7" name="모서리가 둥근 직사각형 6"/>
              <p:cNvSpPr/>
              <p:nvPr/>
            </p:nvSpPr>
            <p:spPr>
              <a:xfrm>
                <a:off x="208823" y="47850"/>
                <a:ext cx="2923524" cy="442800"/>
              </a:xfrm>
              <a:prstGeom prst="roundRect">
                <a:avLst/>
              </a:prstGeom>
              <a:grpFill/>
            </p:spPr>
            <p:style>
              <a:lnRef idx="0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8" name="모서리가 둥근 직사각형 4"/>
              <p:cNvSpPr/>
              <p:nvPr/>
            </p:nvSpPr>
            <p:spPr>
              <a:xfrm>
                <a:off x="230439" y="192197"/>
                <a:ext cx="2880292" cy="399568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0502" tIns="0" rIns="110502" bIns="0" numCol="1" spcCol="1270" anchor="ctr" anchorCtr="0">
                <a:noAutofit/>
              </a:bodyPr>
              <a:lstStyle/>
              <a:p>
                <a:pPr lvl="0" algn="l" defTabSz="6667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altLang="ko-KR" sz="2400" b="1" kern="1200" dirty="0" smtClean="0">
                    <a:latin typeface="MD아롱체" pitchFamily="18" charset="-127"/>
                    <a:ea typeface="MD아롱체" pitchFamily="18" charset="-127"/>
                  </a:rPr>
                  <a:t>1</a:t>
                </a:r>
                <a:r>
                  <a:rPr lang="ko-KR" altLang="en-US" sz="2400" b="1" kern="1200" dirty="0" smtClean="0">
                    <a:latin typeface="MD아롱체" pitchFamily="18" charset="-127"/>
                    <a:ea typeface="MD아롱체" pitchFamily="18" charset="-127"/>
                  </a:rPr>
                  <a:t>주</a:t>
                </a:r>
                <a:r>
                  <a:rPr lang="en-US" altLang="ko-KR" sz="2400" b="1" kern="1200" dirty="0" smtClean="0">
                    <a:latin typeface="MD아롱체" pitchFamily="18" charset="-127"/>
                    <a:ea typeface="MD아롱체" pitchFamily="18" charset="-127"/>
                  </a:rPr>
                  <a:t>. </a:t>
                </a:r>
                <a:r>
                  <a:rPr lang="ko-KR" altLang="en-US" sz="2400" b="1" kern="1200" dirty="0" smtClean="0">
                    <a:latin typeface="MD아롱체" pitchFamily="18" charset="-127"/>
                    <a:ea typeface="MD아롱체" pitchFamily="18" charset="-127"/>
                  </a:rPr>
                  <a:t>대학 및 인생 목표설정</a:t>
                </a:r>
                <a:endParaRPr lang="en-US" sz="2400" b="1" kern="1200" dirty="0">
                  <a:latin typeface="MD아롱체" pitchFamily="18" charset="-127"/>
                  <a:ea typeface="MD아롱체" pitchFamily="18" charset="-127"/>
                </a:endParaRPr>
              </a:p>
            </p:txBody>
          </p:sp>
        </p:grpSp>
        <p:grpSp>
          <p:nvGrpSpPr>
            <p:cNvPr id="9" name="그룹 8"/>
            <p:cNvGrpSpPr/>
            <p:nvPr/>
          </p:nvGrpSpPr>
          <p:grpSpPr>
            <a:xfrm>
              <a:off x="5940180" y="2172015"/>
              <a:ext cx="2902628" cy="484180"/>
              <a:chOff x="-79209" y="728251"/>
              <a:chExt cx="2923524" cy="484180"/>
            </a:xfrm>
            <a:grpFill/>
          </p:grpSpPr>
          <p:sp>
            <p:nvSpPr>
              <p:cNvPr id="10" name="모서리가 둥근 직사각형 9"/>
              <p:cNvSpPr/>
              <p:nvPr/>
            </p:nvSpPr>
            <p:spPr>
              <a:xfrm>
                <a:off x="-79209" y="728251"/>
                <a:ext cx="2923524" cy="442800"/>
              </a:xfrm>
              <a:prstGeom prst="roundRect">
                <a:avLst/>
              </a:prstGeom>
              <a:grpFill/>
            </p:spPr>
            <p:style>
              <a:lnRef idx="0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1" name="모서리가 둥근 직사각형 4"/>
              <p:cNvSpPr/>
              <p:nvPr/>
            </p:nvSpPr>
            <p:spPr>
              <a:xfrm>
                <a:off x="-79209" y="812863"/>
                <a:ext cx="2880292" cy="399568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0502" tIns="0" rIns="110502" bIns="0" numCol="1" spcCol="1270" anchor="ctr" anchorCtr="0">
                <a:noAutofit/>
              </a:bodyPr>
              <a:lstStyle/>
              <a:p>
                <a:pPr lvl="0" algn="l" defTabSz="6667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altLang="ko-KR" sz="2400" b="1" kern="1200" dirty="0" smtClean="0">
                    <a:latin typeface="MD아롱체" pitchFamily="18" charset="-127"/>
                    <a:ea typeface="MD아롱체" pitchFamily="18" charset="-127"/>
                  </a:rPr>
                  <a:t>2</a:t>
                </a:r>
                <a:r>
                  <a:rPr lang="ko-KR" altLang="en-US" sz="2400" b="1" kern="1200" dirty="0" smtClean="0">
                    <a:latin typeface="MD아롱체" pitchFamily="18" charset="-127"/>
                    <a:ea typeface="MD아롱체" pitchFamily="18" charset="-127"/>
                  </a:rPr>
                  <a:t>주</a:t>
                </a:r>
                <a:r>
                  <a:rPr lang="en-US" altLang="ko-KR" sz="2400" b="1" kern="1200" dirty="0" smtClean="0">
                    <a:latin typeface="MD아롱체" pitchFamily="18" charset="-127"/>
                    <a:ea typeface="MD아롱체" pitchFamily="18" charset="-127"/>
                  </a:rPr>
                  <a:t>. </a:t>
                </a:r>
                <a:r>
                  <a:rPr lang="ko-KR" altLang="en-US" sz="2400" b="1" kern="1200" dirty="0" smtClean="0">
                    <a:latin typeface="MD아롱체" pitchFamily="18" charset="-127"/>
                    <a:ea typeface="MD아롱체" pitchFamily="18" charset="-127"/>
                  </a:rPr>
                  <a:t>자기분석과 통찰</a:t>
                </a:r>
                <a:endParaRPr lang="en-US" sz="2400" b="1" kern="1200" dirty="0">
                  <a:latin typeface="MD아롱체" pitchFamily="18" charset="-127"/>
                  <a:ea typeface="MD아롱체" pitchFamily="18" charset="-127"/>
                </a:endParaRPr>
              </a:p>
            </p:txBody>
          </p:sp>
        </p:grpSp>
        <p:grpSp>
          <p:nvGrpSpPr>
            <p:cNvPr id="12" name="그룹 11"/>
            <p:cNvGrpSpPr/>
            <p:nvPr/>
          </p:nvGrpSpPr>
          <p:grpSpPr>
            <a:xfrm>
              <a:off x="5940180" y="2748560"/>
              <a:ext cx="2923524" cy="442800"/>
              <a:chOff x="187046" y="1408651"/>
              <a:chExt cx="2945301" cy="442800"/>
            </a:xfrm>
            <a:grpFill/>
          </p:grpSpPr>
          <p:sp>
            <p:nvSpPr>
              <p:cNvPr id="13" name="모서리가 둥근 직사각형 12"/>
              <p:cNvSpPr/>
              <p:nvPr/>
            </p:nvSpPr>
            <p:spPr>
              <a:xfrm>
                <a:off x="208823" y="1408651"/>
                <a:ext cx="2923524" cy="442800"/>
              </a:xfrm>
              <a:prstGeom prst="roundRect">
                <a:avLst/>
              </a:prstGeom>
              <a:grpFill/>
            </p:spPr>
            <p:style>
              <a:lnRef idx="0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4" name="모서리가 둥근 직사각형 4"/>
              <p:cNvSpPr/>
              <p:nvPr/>
            </p:nvSpPr>
            <p:spPr>
              <a:xfrm>
                <a:off x="187046" y="1430267"/>
                <a:ext cx="2880292" cy="399568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0502" tIns="0" rIns="110502" bIns="0" numCol="1" spcCol="1270" anchor="ctr" anchorCtr="0">
                <a:noAutofit/>
              </a:bodyPr>
              <a:lstStyle/>
              <a:p>
                <a:pPr lvl="0" algn="l" defTabSz="6667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altLang="ko-KR" sz="2400" b="1" kern="1200" dirty="0" smtClean="0">
                    <a:latin typeface="MD아롱체" pitchFamily="18" charset="-127"/>
                    <a:ea typeface="MD아롱체" pitchFamily="18" charset="-127"/>
                  </a:rPr>
                  <a:t>3</a:t>
                </a:r>
                <a:r>
                  <a:rPr lang="ko-KR" altLang="en-US" sz="2400" b="1" kern="1200" dirty="0" smtClean="0">
                    <a:latin typeface="MD아롱체" pitchFamily="18" charset="-127"/>
                    <a:ea typeface="MD아롱체" pitchFamily="18" charset="-127"/>
                  </a:rPr>
                  <a:t>주</a:t>
                </a:r>
                <a:r>
                  <a:rPr lang="en-US" altLang="ko-KR" sz="2400" b="1" kern="1200" dirty="0" smtClean="0">
                    <a:latin typeface="MD아롱체" pitchFamily="18" charset="-127"/>
                    <a:ea typeface="MD아롱체" pitchFamily="18" charset="-127"/>
                  </a:rPr>
                  <a:t>. </a:t>
                </a:r>
                <a:r>
                  <a:rPr lang="ko-KR" altLang="en-US" sz="2400" b="1" kern="1200" dirty="0" smtClean="0">
                    <a:latin typeface="MD아롱체" pitchFamily="18" charset="-127"/>
                    <a:ea typeface="MD아롱체" pitchFamily="18" charset="-127"/>
                  </a:rPr>
                  <a:t>합리적 진로 의사결정</a:t>
                </a:r>
                <a:endParaRPr lang="en-US" sz="2400" b="1" kern="1200" dirty="0">
                  <a:latin typeface="MD아롱체" pitchFamily="18" charset="-127"/>
                  <a:ea typeface="MD아롱체" pitchFamily="18" charset="-127"/>
                </a:endParaRPr>
              </a:p>
            </p:txBody>
          </p:sp>
        </p:grpSp>
        <p:grpSp>
          <p:nvGrpSpPr>
            <p:cNvPr id="15" name="그룹 14"/>
            <p:cNvGrpSpPr/>
            <p:nvPr/>
          </p:nvGrpSpPr>
          <p:grpSpPr>
            <a:xfrm>
              <a:off x="5940180" y="3260542"/>
              <a:ext cx="2945140" cy="483482"/>
              <a:chOff x="259243" y="1848586"/>
              <a:chExt cx="2945140" cy="483482"/>
            </a:xfrm>
            <a:grpFill/>
          </p:grpSpPr>
          <p:sp>
            <p:nvSpPr>
              <p:cNvPr id="16" name="모서리가 둥근 직사각형 15"/>
              <p:cNvSpPr/>
              <p:nvPr/>
            </p:nvSpPr>
            <p:spPr>
              <a:xfrm>
                <a:off x="280859" y="1889268"/>
                <a:ext cx="2923524" cy="442800"/>
              </a:xfrm>
              <a:prstGeom prst="roundRect">
                <a:avLst/>
              </a:prstGeom>
              <a:grpFill/>
            </p:spPr>
            <p:style>
              <a:lnRef idx="0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7" name="모서리가 둥근 직사각형 4"/>
              <p:cNvSpPr/>
              <p:nvPr/>
            </p:nvSpPr>
            <p:spPr>
              <a:xfrm>
                <a:off x="259243" y="1848586"/>
                <a:ext cx="2880292" cy="399568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0502" tIns="0" rIns="110502" bIns="0" numCol="1" spcCol="1270" anchor="ctr" anchorCtr="0">
                <a:noAutofit/>
              </a:bodyPr>
              <a:lstStyle/>
              <a:p>
                <a:pPr lvl="0" algn="l" defTabSz="6667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altLang="ko-KR" sz="2400" b="1" kern="1200" dirty="0" smtClean="0">
                    <a:latin typeface="MD아롱체" pitchFamily="18" charset="-127"/>
                    <a:ea typeface="MD아롱체" pitchFamily="18" charset="-127"/>
                  </a:rPr>
                  <a:t>4</a:t>
                </a:r>
                <a:r>
                  <a:rPr lang="ko-KR" altLang="en-US" sz="2400" b="1" kern="1200" dirty="0" smtClean="0">
                    <a:latin typeface="MD아롱체" pitchFamily="18" charset="-127"/>
                    <a:ea typeface="MD아롱체" pitchFamily="18" charset="-127"/>
                  </a:rPr>
                  <a:t>주</a:t>
                </a:r>
                <a:r>
                  <a:rPr lang="en-US" altLang="ko-KR" sz="2400" b="1" kern="1200" dirty="0" smtClean="0">
                    <a:latin typeface="MD아롱체" pitchFamily="18" charset="-127"/>
                    <a:ea typeface="MD아롱체" pitchFamily="18" charset="-127"/>
                  </a:rPr>
                  <a:t>. </a:t>
                </a:r>
                <a:r>
                  <a:rPr lang="ko-KR" altLang="en-US" sz="2400" b="1" kern="1200" dirty="0" smtClean="0">
                    <a:latin typeface="MD아롱체" pitchFamily="18" charset="-127"/>
                    <a:ea typeface="MD아롱체" pitchFamily="18" charset="-127"/>
                  </a:rPr>
                  <a:t>이력서 작성 및 사후관리 </a:t>
                </a:r>
                <a:endParaRPr lang="en-US" sz="2400" b="1" kern="1200" dirty="0">
                  <a:latin typeface="MD아롱체" pitchFamily="18" charset="-127"/>
                  <a:ea typeface="MD아롱체" pitchFamily="18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144231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2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2218258"/>
          </a:xfrm>
        </p:spPr>
        <p:txBody>
          <a:bodyPr>
            <a:noAutofit/>
          </a:bodyPr>
          <a:lstStyle/>
          <a:p>
            <a:r>
              <a:rPr lang="en-US" altLang="ko-KR" sz="40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MD아롱체" pitchFamily="18" charset="-127"/>
                <a:ea typeface="MD아롱체" pitchFamily="18" charset="-127"/>
              </a:rPr>
              <a:t> </a:t>
            </a:r>
            <a:r>
              <a:rPr lang="en-US" altLang="ko-KR" sz="4000" dirty="0" smtClean="0">
                <a:effectLst>
                  <a:glow rad="101600">
                    <a:srgbClr val="FF3300">
                      <a:alpha val="40000"/>
                    </a:srgb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MD아롱체" pitchFamily="18" charset="-127"/>
                <a:ea typeface="MD아롱체" pitchFamily="18" charset="-127"/>
              </a:rPr>
              <a:t>PTSD(</a:t>
            </a:r>
            <a:r>
              <a:rPr lang="en-US" altLang="ko-KR" sz="4000" i="1" dirty="0">
                <a:effectLst>
                  <a:glow rad="101600">
                    <a:srgbClr val="FF3300">
                      <a:alpha val="40000"/>
                    </a:srgb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post traumatic stress </a:t>
            </a:r>
            <a:r>
              <a:rPr lang="en-US" altLang="ko-KR" sz="4000" i="1" dirty="0" smtClean="0">
                <a:effectLst>
                  <a:glow rad="101600">
                    <a:srgbClr val="FF3300">
                      <a:alpha val="40000"/>
                    </a:srgb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disorder,</a:t>
            </a:r>
            <a:br>
              <a:rPr lang="en-US" altLang="ko-KR" sz="4000" i="1" dirty="0" smtClean="0">
                <a:effectLst>
                  <a:glow rad="101600">
                    <a:srgbClr val="FF3300">
                      <a:alpha val="40000"/>
                    </a:srgb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ko-KR" altLang="en-US" sz="4000" dirty="0" smtClean="0">
                <a:effectLst>
                  <a:glow rad="101600">
                    <a:srgbClr val="FF3300">
                      <a:alpha val="40000"/>
                    </a:srgb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MD아롱체" pitchFamily="18" charset="-127"/>
                <a:ea typeface="MD아롱체" pitchFamily="18" charset="-127"/>
              </a:rPr>
              <a:t>외상 후 스트레스 장애</a:t>
            </a:r>
            <a:r>
              <a:rPr lang="en-US" altLang="ko-KR" sz="4000" dirty="0">
                <a:effectLst>
                  <a:glow rad="101600">
                    <a:srgbClr val="FF3300">
                      <a:alpha val="40000"/>
                    </a:srgb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MD아롱체" pitchFamily="18" charset="-127"/>
                <a:ea typeface="MD아롱체" pitchFamily="18" charset="-127"/>
              </a:rPr>
              <a:t>)</a:t>
            </a:r>
            <a:r>
              <a:rPr lang="ko-KR" altLang="en-US" sz="40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MD아롱체" pitchFamily="18" charset="-127"/>
                <a:ea typeface="MD아롱체" pitchFamily="18" charset="-127"/>
              </a:rPr>
              <a:t>에 </a:t>
            </a:r>
            <a:r>
              <a:rPr lang="ko-KR" altLang="en-US" sz="4000" dirty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MD아롱체" pitchFamily="18" charset="-127"/>
                <a:ea typeface="MD아롱체" pitchFamily="18" charset="-127"/>
              </a:rPr>
              <a:t>대한 </a:t>
            </a:r>
            <a:r>
              <a:rPr lang="ko-KR" altLang="en-US" sz="40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MD아롱체" pitchFamily="18" charset="-127"/>
                <a:ea typeface="MD아롱체" pitchFamily="18" charset="-127"/>
              </a:rPr>
              <a:t>이해</a:t>
            </a:r>
            <a:endParaRPr lang="ko-KR" altLang="en-US" sz="4000" dirty="0"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MD아롱체" pitchFamily="18" charset="-127"/>
              <a:ea typeface="MD아롱체" pitchFamily="18" charset="-127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843808" y="2348880"/>
            <a:ext cx="3960440" cy="18002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ko-KR" altLang="en-US" b="1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MD아롱체" pitchFamily="18" charset="-127"/>
                <a:ea typeface="MD아롱체" pitchFamily="18" charset="-127"/>
              </a:rPr>
              <a:t>강사 </a:t>
            </a:r>
            <a:r>
              <a:rPr lang="en-US" altLang="ko-KR" b="1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MD아롱체" pitchFamily="18" charset="-127"/>
                <a:ea typeface="MD아롱체" pitchFamily="18" charset="-127"/>
              </a:rPr>
              <a:t>: </a:t>
            </a:r>
            <a:r>
              <a:rPr lang="ko-KR" altLang="en-US" b="1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MD아롱체" pitchFamily="18" charset="-127"/>
                <a:ea typeface="MD아롱체" pitchFamily="18" charset="-127"/>
              </a:rPr>
              <a:t>김영애 철학박사</a:t>
            </a:r>
            <a:endParaRPr lang="en-US" altLang="ko-KR" b="1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MD아롱체" pitchFamily="18" charset="-127"/>
              <a:ea typeface="MD아롱체" pitchFamily="18" charset="-127"/>
            </a:endParaRPr>
          </a:p>
          <a:p>
            <a:pPr marL="0" indent="0">
              <a:buNone/>
            </a:pPr>
            <a:endParaRPr lang="en-US" altLang="ko-KR" sz="2000" b="1" dirty="0" smtClean="0">
              <a:latin typeface="MD아롱체" pitchFamily="18" charset="-127"/>
              <a:ea typeface="MD아롱체" pitchFamily="18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MD아롱체" pitchFamily="18" charset="-127"/>
                <a:ea typeface="MD아롱체" pitchFamily="18" charset="-127"/>
              </a:rPr>
              <a:t>현</a:t>
            </a:r>
            <a:r>
              <a:rPr lang="en-US" altLang="ko-KR" sz="2000" dirty="0">
                <a:latin typeface="MD아롱체" pitchFamily="18" charset="-127"/>
                <a:ea typeface="MD아롱체" pitchFamily="18" charset="-127"/>
              </a:rPr>
              <a:t>) </a:t>
            </a:r>
            <a:r>
              <a:rPr lang="en-US" altLang="ko-KR" sz="2000" dirty="0" smtClean="0">
                <a:latin typeface="MD아롱체" pitchFamily="18" charset="-127"/>
                <a:ea typeface="MD아롱체" pitchFamily="18" charset="-127"/>
              </a:rPr>
              <a:t>   </a:t>
            </a:r>
            <a:r>
              <a:rPr lang="ko-KR" altLang="en-US" sz="2000" dirty="0" smtClean="0">
                <a:latin typeface="MD아롱체" pitchFamily="18" charset="-127"/>
                <a:ea typeface="MD아롱체" pitchFamily="18" charset="-127"/>
              </a:rPr>
              <a:t>대신대 </a:t>
            </a:r>
            <a:r>
              <a:rPr lang="ko-KR" altLang="en-US" sz="2000" dirty="0">
                <a:latin typeface="MD아롱체" pitchFamily="18" charset="-127"/>
                <a:ea typeface="MD아롱체" pitchFamily="18" charset="-127"/>
              </a:rPr>
              <a:t>상담</a:t>
            </a:r>
            <a:r>
              <a:rPr lang="en-US" altLang="ko-KR" sz="2000" dirty="0">
                <a:latin typeface="MD아롱체" pitchFamily="18" charset="-127"/>
                <a:ea typeface="MD아롱체" pitchFamily="18" charset="-127"/>
              </a:rPr>
              <a:t>•</a:t>
            </a:r>
            <a:r>
              <a:rPr lang="ko-KR" altLang="en-US" sz="2000" dirty="0">
                <a:latin typeface="MD아롱체" pitchFamily="18" charset="-127"/>
                <a:ea typeface="MD아롱체" pitchFamily="18" charset="-127"/>
              </a:rPr>
              <a:t>취업지원센터 </a:t>
            </a:r>
            <a:r>
              <a:rPr lang="ko-KR" altLang="en-US" sz="2000" dirty="0" err="1" smtClean="0">
                <a:latin typeface="MD아롱체" pitchFamily="18" charset="-127"/>
                <a:ea typeface="MD아롱체" pitchFamily="18" charset="-127"/>
              </a:rPr>
              <a:t>부센터장</a:t>
            </a:r>
            <a:endParaRPr lang="en-US" altLang="ko-KR" sz="2000" dirty="0" smtClean="0">
              <a:latin typeface="MD아롱체" pitchFamily="18" charset="-127"/>
              <a:ea typeface="MD아롱체" pitchFamily="18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MD아롱체" pitchFamily="18" charset="-127"/>
                <a:ea typeface="MD아롱체" pitchFamily="18" charset="-127"/>
              </a:rPr>
              <a:t>학력</a:t>
            </a:r>
            <a:r>
              <a:rPr lang="en-US" altLang="ko-KR" sz="2000" dirty="0" smtClean="0">
                <a:latin typeface="MD아롱체" pitchFamily="18" charset="-127"/>
                <a:ea typeface="MD아롱체" pitchFamily="18" charset="-127"/>
              </a:rPr>
              <a:t>) </a:t>
            </a:r>
            <a:r>
              <a:rPr lang="ko-KR" altLang="en-US" sz="2000" dirty="0" smtClean="0">
                <a:latin typeface="MD아롱체" pitchFamily="18" charset="-127"/>
                <a:ea typeface="MD아롱체" pitchFamily="18" charset="-127"/>
              </a:rPr>
              <a:t>계명대학교 심리학과 박사 졸업</a:t>
            </a:r>
            <a:endParaRPr lang="en-US" altLang="ko-KR" sz="2000" dirty="0">
              <a:latin typeface="MD아롱체" pitchFamily="18" charset="-127"/>
              <a:ea typeface="MD아롱체" pitchFamily="18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MD아롱체" pitchFamily="18" charset="-127"/>
                <a:ea typeface="MD아롱체" pitchFamily="18" charset="-127"/>
              </a:rPr>
              <a:t>경력</a:t>
            </a:r>
            <a:r>
              <a:rPr lang="en-US" altLang="ko-KR" sz="2000" dirty="0" smtClean="0">
                <a:latin typeface="MD아롱체" pitchFamily="18" charset="-127"/>
                <a:ea typeface="MD아롱체" pitchFamily="18" charset="-127"/>
              </a:rPr>
              <a:t>) </a:t>
            </a:r>
            <a:r>
              <a:rPr lang="ko-KR" altLang="en-US" sz="2000" dirty="0">
                <a:latin typeface="MD아롱체" pitchFamily="18" charset="-127"/>
                <a:ea typeface="MD아롱체" pitchFamily="18" charset="-127"/>
              </a:rPr>
              <a:t>대구지방검찰청 </a:t>
            </a:r>
            <a:r>
              <a:rPr lang="ko-KR" altLang="en-US" sz="2000" dirty="0" smtClean="0">
                <a:latin typeface="MD아롱체" pitchFamily="18" charset="-127"/>
                <a:ea typeface="MD아롱체" pitchFamily="18" charset="-127"/>
              </a:rPr>
              <a:t>서부지청 범죄피해자지원센터</a:t>
            </a:r>
            <a:endParaRPr lang="en-US" altLang="ko-KR" sz="2000" dirty="0" smtClean="0">
              <a:latin typeface="MD아롱체" pitchFamily="18" charset="-127"/>
              <a:ea typeface="MD아롱체" pitchFamily="18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MD아롱체" pitchFamily="18" charset="-127"/>
                <a:ea typeface="MD아롱체" pitchFamily="18" charset="-127"/>
              </a:rPr>
              <a:t> </a:t>
            </a:r>
            <a:r>
              <a:rPr lang="en-US" altLang="ko-KR" sz="2000" dirty="0" smtClean="0">
                <a:latin typeface="MD아롱체" pitchFamily="18" charset="-127"/>
                <a:ea typeface="MD아롱체" pitchFamily="18" charset="-127"/>
              </a:rPr>
              <a:t>   </a:t>
            </a:r>
            <a:r>
              <a:rPr lang="en-US" altLang="ko-KR" sz="2000" dirty="0" smtClean="0">
                <a:latin typeface="MD아롱체" pitchFamily="18" charset="-127"/>
                <a:ea typeface="MD아롱체" pitchFamily="18" charset="-127"/>
              </a:rPr>
              <a:t>    </a:t>
            </a:r>
            <a:r>
              <a:rPr lang="ko-KR" altLang="en-US" sz="2000" dirty="0" smtClean="0">
                <a:latin typeface="MD아롱체" pitchFamily="18" charset="-127"/>
                <a:ea typeface="MD아롱체" pitchFamily="18" charset="-127"/>
              </a:rPr>
              <a:t>부설 </a:t>
            </a:r>
            <a:r>
              <a:rPr lang="ko-KR" altLang="en-US" sz="2000" dirty="0" err="1">
                <a:latin typeface="MD아롱체" pitchFamily="18" charset="-127"/>
                <a:ea typeface="MD아롱체" pitchFamily="18" charset="-127"/>
              </a:rPr>
              <a:t>누리보듬</a:t>
            </a:r>
            <a:r>
              <a:rPr lang="ko-KR" altLang="en-US" sz="2000" dirty="0">
                <a:latin typeface="MD아롱체" pitchFamily="18" charset="-127"/>
                <a:ea typeface="MD아롱체" pitchFamily="18" charset="-127"/>
              </a:rPr>
              <a:t> 심리상담소 소장</a:t>
            </a:r>
            <a:endParaRPr lang="en-US" altLang="ko-KR" sz="2000" dirty="0">
              <a:latin typeface="MD아롱체" pitchFamily="18" charset="-127"/>
              <a:ea typeface="MD아롱체" pitchFamily="18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MD아롱체" pitchFamily="18" charset="-127"/>
                <a:ea typeface="MD아롱체" pitchFamily="18" charset="-127"/>
              </a:rPr>
              <a:t>        계명대학교 </a:t>
            </a:r>
            <a:r>
              <a:rPr lang="ko-KR" altLang="en-US" sz="2000" dirty="0">
                <a:latin typeface="MD아롱체" pitchFamily="18" charset="-127"/>
                <a:ea typeface="MD아롱체" pitchFamily="18" charset="-127"/>
              </a:rPr>
              <a:t>심리학과 </a:t>
            </a:r>
            <a:r>
              <a:rPr lang="ko-KR" altLang="en-US" sz="2000" dirty="0" err="1" smtClean="0">
                <a:latin typeface="MD아롱체" pitchFamily="18" charset="-127"/>
                <a:ea typeface="MD아롱체" pitchFamily="18" charset="-127"/>
              </a:rPr>
              <a:t>트라우마</a:t>
            </a:r>
            <a:r>
              <a:rPr lang="ko-KR" altLang="en-US" sz="2000" dirty="0" smtClean="0">
                <a:latin typeface="MD아롱체" pitchFamily="18" charset="-127"/>
                <a:ea typeface="MD아롱체" pitchFamily="18" charset="-127"/>
              </a:rPr>
              <a:t> 치유 연구팀 연구원</a:t>
            </a:r>
            <a:endParaRPr lang="en-US" altLang="ko-KR" sz="2000" dirty="0">
              <a:latin typeface="MD아롱체" pitchFamily="18" charset="-127"/>
              <a:ea typeface="MD아롱체" pitchFamily="18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MD아롱체" pitchFamily="18" charset="-127"/>
                <a:ea typeface="MD아롱체" pitchFamily="18" charset="-127"/>
              </a:rPr>
              <a:t>        대구지방검찰청 </a:t>
            </a:r>
            <a:r>
              <a:rPr lang="ko-KR" altLang="en-US" sz="2000" dirty="0">
                <a:latin typeface="MD아롱체" pitchFamily="18" charset="-127"/>
                <a:ea typeface="MD아롱체" pitchFamily="18" charset="-127"/>
              </a:rPr>
              <a:t>서부지청 </a:t>
            </a:r>
            <a:r>
              <a:rPr lang="ko-KR" altLang="en-US" sz="2000" dirty="0" smtClean="0">
                <a:latin typeface="MD아롱체" pitchFamily="18" charset="-127"/>
                <a:ea typeface="MD아롱체" pitchFamily="18" charset="-127"/>
              </a:rPr>
              <a:t>범죄피해자지원센터</a:t>
            </a:r>
            <a:endParaRPr lang="en-US" altLang="ko-KR" sz="2000" dirty="0" smtClean="0">
              <a:latin typeface="MD아롱체" pitchFamily="18" charset="-127"/>
              <a:ea typeface="MD아롱체" pitchFamily="18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MD아롱체" pitchFamily="18" charset="-127"/>
                <a:ea typeface="MD아롱체" pitchFamily="18" charset="-127"/>
              </a:rPr>
              <a:t>    </a:t>
            </a:r>
            <a:r>
              <a:rPr lang="ko-KR" altLang="en-US" sz="2000" dirty="0" smtClean="0">
                <a:latin typeface="MD아롱체" pitchFamily="18" charset="-127"/>
                <a:ea typeface="MD아롱체" pitchFamily="18" charset="-127"/>
              </a:rPr>
              <a:t>    상담분과위원회 </a:t>
            </a:r>
            <a:r>
              <a:rPr lang="ko-KR" altLang="en-US" sz="2000" dirty="0" err="1" smtClean="0">
                <a:latin typeface="MD아롱체" pitchFamily="18" charset="-127"/>
                <a:ea typeface="MD아롱체" pitchFamily="18" charset="-127"/>
              </a:rPr>
              <a:t>슈퍼바이저</a:t>
            </a:r>
            <a:endParaRPr lang="en-US" altLang="ko-KR" sz="2000" dirty="0">
              <a:latin typeface="MD아롱체" pitchFamily="18" charset="-127"/>
              <a:ea typeface="MD아롱체" pitchFamily="18" charset="-127"/>
            </a:endParaRPr>
          </a:p>
          <a:p>
            <a:pPr marL="0" indent="0">
              <a:buNone/>
            </a:pPr>
            <a:r>
              <a:rPr lang="ko-KR" altLang="en-US" sz="2000" smtClean="0">
                <a:latin typeface="MD아롱체" pitchFamily="18" charset="-127"/>
                <a:ea typeface="MD아롱체" pitchFamily="18" charset="-127"/>
              </a:rPr>
              <a:t>        대구교도소 </a:t>
            </a:r>
            <a:r>
              <a:rPr lang="ko-KR" altLang="en-US" sz="2000" dirty="0">
                <a:latin typeface="MD아롱체" pitchFamily="18" charset="-127"/>
                <a:ea typeface="MD아롱체" pitchFamily="18" charset="-127"/>
              </a:rPr>
              <a:t>외래강사</a:t>
            </a:r>
            <a:endParaRPr lang="en-US" altLang="ko-KR" sz="2000" dirty="0">
              <a:latin typeface="MD아롱체" pitchFamily="18" charset="-127"/>
              <a:ea typeface="MD아롱체" pitchFamily="18" charset="-127"/>
            </a:endParaRPr>
          </a:p>
          <a:p>
            <a:pPr marL="0" indent="0">
              <a:buNone/>
            </a:pPr>
            <a:endParaRPr lang="ko-KR" altLang="en-US" sz="2000" dirty="0">
              <a:latin typeface="MD아롱체" pitchFamily="18" charset="-127"/>
              <a:ea typeface="MD아롱체" pitchFamily="18" charset="-127"/>
            </a:endParaRPr>
          </a:p>
        </p:txBody>
      </p:sp>
      <p:sp>
        <p:nvSpPr>
          <p:cNvPr id="6" name="부제목 2"/>
          <p:cNvSpPr txBox="1">
            <a:spLocks/>
          </p:cNvSpPr>
          <p:nvPr/>
        </p:nvSpPr>
        <p:spPr>
          <a:xfrm>
            <a:off x="1763688" y="4365104"/>
            <a:ext cx="5616624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ko-KR" sz="2000" dirty="0" smtClean="0">
                <a:ln w="0">
                  <a:solidFill>
                    <a:schemeClr val="tx1"/>
                  </a:solidFill>
                </a:ln>
                <a:effectLst>
                  <a:glow rad="63500">
                    <a:schemeClr val="accent2">
                      <a:satMod val="175000"/>
                      <a:alpha val="30000"/>
                    </a:schemeClr>
                  </a:glow>
                </a:effectLst>
                <a:latin typeface="MD아롱체" pitchFamily="18" charset="-127"/>
                <a:ea typeface="MD아롱체" pitchFamily="18" charset="-127"/>
              </a:rPr>
              <a:t>2016</a:t>
            </a:r>
            <a:r>
              <a:rPr lang="ko-KR" altLang="en-US" sz="2000" dirty="0" smtClean="0">
                <a:ln w="0">
                  <a:solidFill>
                    <a:schemeClr val="tx1"/>
                  </a:solidFill>
                </a:ln>
                <a:effectLst>
                  <a:glow rad="63500">
                    <a:schemeClr val="accent2">
                      <a:satMod val="175000"/>
                      <a:alpha val="30000"/>
                    </a:schemeClr>
                  </a:glow>
                </a:effectLst>
                <a:latin typeface="MD아롱체" pitchFamily="18" charset="-127"/>
                <a:ea typeface="MD아롱체" pitchFamily="18" charset="-127"/>
              </a:rPr>
              <a:t>년 </a:t>
            </a:r>
            <a:r>
              <a:rPr lang="en-US" altLang="ko-KR" sz="2000" b="1" dirty="0" smtClean="0">
                <a:ln w="0">
                  <a:solidFill>
                    <a:schemeClr val="tx1"/>
                  </a:solidFill>
                </a:ln>
                <a:effectLst>
                  <a:glow rad="63500">
                    <a:schemeClr val="accent2">
                      <a:satMod val="175000"/>
                      <a:alpha val="30000"/>
                    </a:schemeClr>
                  </a:glow>
                </a:effectLst>
                <a:latin typeface="MD아롱체" pitchFamily="18" charset="-127"/>
                <a:ea typeface="MD아롱체" pitchFamily="18" charset="-127"/>
              </a:rPr>
              <a:t>11</a:t>
            </a:r>
            <a:r>
              <a:rPr lang="ko-KR" altLang="en-US" sz="2000" b="1" dirty="0" smtClean="0">
                <a:ln w="0">
                  <a:solidFill>
                    <a:schemeClr val="tx1"/>
                  </a:solidFill>
                </a:ln>
                <a:effectLst>
                  <a:glow rad="63500">
                    <a:schemeClr val="accent2">
                      <a:satMod val="175000"/>
                      <a:alpha val="30000"/>
                    </a:schemeClr>
                  </a:glow>
                </a:effectLst>
                <a:latin typeface="MD아롱체" pitchFamily="18" charset="-127"/>
                <a:ea typeface="MD아롱체" pitchFamily="18" charset="-127"/>
              </a:rPr>
              <a:t>월 </a:t>
            </a:r>
            <a:r>
              <a:rPr lang="en-US" altLang="ko-KR" sz="2000" b="1" dirty="0" smtClean="0">
                <a:ln w="0">
                  <a:solidFill>
                    <a:schemeClr val="tx1"/>
                  </a:solidFill>
                </a:ln>
                <a:effectLst>
                  <a:glow rad="63500">
                    <a:schemeClr val="accent2">
                      <a:satMod val="175000"/>
                      <a:alpha val="30000"/>
                    </a:schemeClr>
                  </a:glow>
                </a:effectLst>
                <a:latin typeface="MD아롱체" pitchFamily="18" charset="-127"/>
                <a:ea typeface="MD아롱체" pitchFamily="18" charset="-127"/>
              </a:rPr>
              <a:t>7</a:t>
            </a:r>
            <a:r>
              <a:rPr lang="ko-KR" altLang="en-US" sz="2000" b="1" dirty="0" smtClean="0">
                <a:ln w="0">
                  <a:solidFill>
                    <a:schemeClr val="tx1"/>
                  </a:solidFill>
                </a:ln>
                <a:effectLst>
                  <a:glow rad="63500">
                    <a:schemeClr val="accent2">
                      <a:satMod val="175000"/>
                      <a:alpha val="30000"/>
                    </a:schemeClr>
                  </a:glow>
                </a:effectLst>
                <a:latin typeface="MD아롱체" pitchFamily="18" charset="-127"/>
                <a:ea typeface="MD아롱체" pitchFamily="18" charset="-127"/>
              </a:rPr>
              <a:t>일</a:t>
            </a:r>
            <a:endParaRPr lang="en-US" altLang="ko-KR" sz="2000" b="1" dirty="0" smtClean="0">
              <a:ln w="0">
                <a:solidFill>
                  <a:schemeClr val="tx1"/>
                </a:solidFill>
              </a:ln>
              <a:effectLst>
                <a:glow rad="63500">
                  <a:schemeClr val="accent2">
                    <a:satMod val="175000"/>
                    <a:alpha val="30000"/>
                  </a:schemeClr>
                </a:glow>
              </a:effectLst>
              <a:latin typeface="MD아롱체" pitchFamily="18" charset="-127"/>
              <a:ea typeface="MD아롱체" pitchFamily="18" charset="-127"/>
            </a:endParaRPr>
          </a:p>
          <a:p>
            <a:pPr marL="0" indent="0" algn="ctr">
              <a:buNone/>
            </a:pPr>
            <a:r>
              <a:rPr lang="ko-KR" altLang="en-US" sz="20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accent2">
                      <a:satMod val="175000"/>
                      <a:alpha val="30000"/>
                    </a:schemeClr>
                  </a:glow>
                </a:effectLst>
                <a:latin typeface="MD아롱체" pitchFamily="18" charset="-127"/>
                <a:ea typeface="MD아롱체" pitchFamily="18" charset="-127"/>
              </a:rPr>
              <a:t>월</a:t>
            </a:r>
            <a:r>
              <a:rPr lang="ko-KR" altLang="en-US" sz="2000" dirty="0" smtClean="0">
                <a:ln w="0">
                  <a:solidFill>
                    <a:schemeClr val="tx1"/>
                  </a:solidFill>
                </a:ln>
                <a:effectLst>
                  <a:glow rad="63500">
                    <a:schemeClr val="accent2">
                      <a:satMod val="175000"/>
                      <a:alpha val="30000"/>
                    </a:schemeClr>
                  </a:glow>
                </a:effectLst>
                <a:latin typeface="MD아롱체" pitchFamily="18" charset="-127"/>
                <a:ea typeface="MD아롱체" pitchFamily="18" charset="-127"/>
              </a:rPr>
              <a:t>요일  </a:t>
            </a:r>
            <a:r>
              <a:rPr lang="en-US" altLang="ko-KR" sz="2000" dirty="0" smtClean="0">
                <a:ln w="0">
                  <a:solidFill>
                    <a:schemeClr val="tx1"/>
                  </a:solidFill>
                </a:ln>
                <a:effectLst>
                  <a:glow rad="63500">
                    <a:schemeClr val="accent2">
                      <a:satMod val="175000"/>
                      <a:alpha val="30000"/>
                    </a:schemeClr>
                  </a:glow>
                </a:effectLst>
                <a:latin typeface="MD아롱체" pitchFamily="18" charset="-127"/>
                <a:ea typeface="MD아롱체" pitchFamily="18" charset="-127"/>
              </a:rPr>
              <a:t>12</a:t>
            </a:r>
            <a:r>
              <a:rPr lang="ko-KR" altLang="en-US" sz="2000" b="1" dirty="0" smtClean="0">
                <a:ln w="0">
                  <a:solidFill>
                    <a:schemeClr val="tx1"/>
                  </a:solidFill>
                </a:ln>
                <a:effectLst>
                  <a:glow rad="63500">
                    <a:schemeClr val="accent2">
                      <a:satMod val="175000"/>
                      <a:alpha val="30000"/>
                    </a:schemeClr>
                  </a:glow>
                </a:effectLst>
                <a:latin typeface="MD아롱체" pitchFamily="18" charset="-127"/>
                <a:ea typeface="MD아롱체" pitchFamily="18" charset="-127"/>
              </a:rPr>
              <a:t>시 </a:t>
            </a:r>
            <a:r>
              <a:rPr lang="en-US" altLang="ko-KR" sz="2000" b="1" dirty="0" smtClean="0">
                <a:ln w="0">
                  <a:solidFill>
                    <a:schemeClr val="tx1"/>
                  </a:solidFill>
                </a:ln>
                <a:effectLst>
                  <a:glow rad="63500">
                    <a:schemeClr val="accent2">
                      <a:satMod val="175000"/>
                      <a:alpha val="30000"/>
                    </a:schemeClr>
                  </a:glow>
                </a:effectLst>
                <a:latin typeface="MD아롱체" pitchFamily="18" charset="-127"/>
                <a:ea typeface="MD아롱체" pitchFamily="18" charset="-127"/>
              </a:rPr>
              <a:t>40</a:t>
            </a:r>
            <a:r>
              <a:rPr lang="ko-KR" altLang="en-US" sz="2000" b="1" dirty="0" smtClean="0">
                <a:ln w="0">
                  <a:solidFill>
                    <a:schemeClr val="tx1"/>
                  </a:solidFill>
                </a:ln>
                <a:effectLst>
                  <a:glow rad="63500">
                    <a:schemeClr val="accent2">
                      <a:satMod val="175000"/>
                      <a:alpha val="30000"/>
                    </a:schemeClr>
                  </a:glow>
                </a:effectLst>
                <a:latin typeface="MD아롱체" pitchFamily="18" charset="-127"/>
                <a:ea typeface="MD아롱체" pitchFamily="18" charset="-127"/>
              </a:rPr>
              <a:t>분 </a:t>
            </a:r>
            <a:r>
              <a:rPr lang="en-US" altLang="ko-KR" sz="2000" b="1" dirty="0" smtClean="0">
                <a:ln w="0">
                  <a:solidFill>
                    <a:schemeClr val="tx1"/>
                  </a:solidFill>
                </a:ln>
                <a:effectLst>
                  <a:glow rad="63500">
                    <a:schemeClr val="accent2">
                      <a:satMod val="175000"/>
                      <a:alpha val="30000"/>
                    </a:schemeClr>
                  </a:glow>
                </a:effectLst>
                <a:latin typeface="MD아롱체" pitchFamily="18" charset="-127"/>
                <a:ea typeface="MD아롱체" pitchFamily="18" charset="-127"/>
              </a:rPr>
              <a:t>– </a:t>
            </a:r>
            <a:r>
              <a:rPr lang="en-US" altLang="ko-KR" sz="2000" b="1" dirty="0" smtClean="0">
                <a:ln w="0">
                  <a:solidFill>
                    <a:schemeClr val="tx1"/>
                  </a:solidFill>
                </a:ln>
                <a:effectLst>
                  <a:glow rad="63500">
                    <a:schemeClr val="accent2">
                      <a:satMod val="175000"/>
                      <a:alpha val="30000"/>
                    </a:schemeClr>
                  </a:glow>
                </a:effectLst>
                <a:latin typeface="MD아롱체" pitchFamily="18" charset="-127"/>
                <a:ea typeface="MD아롱체" pitchFamily="18" charset="-127"/>
              </a:rPr>
              <a:t>13</a:t>
            </a:r>
            <a:r>
              <a:rPr lang="ko-KR" altLang="en-US" sz="2000" b="1" dirty="0" smtClean="0">
                <a:ln w="0">
                  <a:solidFill>
                    <a:schemeClr val="tx1"/>
                  </a:solidFill>
                </a:ln>
                <a:effectLst>
                  <a:glow rad="63500">
                    <a:schemeClr val="accent2">
                      <a:satMod val="175000"/>
                      <a:alpha val="30000"/>
                    </a:schemeClr>
                  </a:glow>
                </a:effectLst>
                <a:latin typeface="MD아롱체" pitchFamily="18" charset="-127"/>
                <a:ea typeface="MD아롱체" pitchFamily="18" charset="-127"/>
              </a:rPr>
              <a:t>시 </a:t>
            </a:r>
            <a:r>
              <a:rPr lang="en-US" altLang="ko-KR" sz="2000" b="1" dirty="0" smtClean="0">
                <a:ln w="0">
                  <a:solidFill>
                    <a:schemeClr val="tx1"/>
                  </a:solidFill>
                </a:ln>
                <a:effectLst>
                  <a:glow rad="63500">
                    <a:schemeClr val="accent2">
                      <a:satMod val="175000"/>
                      <a:alpha val="30000"/>
                    </a:schemeClr>
                  </a:glow>
                </a:effectLst>
                <a:latin typeface="MD아롱체" pitchFamily="18" charset="-127"/>
                <a:ea typeface="MD아롱체" pitchFamily="18" charset="-127"/>
              </a:rPr>
              <a:t>30</a:t>
            </a:r>
            <a:r>
              <a:rPr lang="ko-KR" altLang="en-US" sz="2000" b="1" dirty="0" smtClean="0">
                <a:ln w="0">
                  <a:solidFill>
                    <a:schemeClr val="tx1"/>
                  </a:solidFill>
                </a:ln>
                <a:effectLst>
                  <a:glow rad="63500">
                    <a:schemeClr val="accent2">
                      <a:satMod val="175000"/>
                      <a:alpha val="30000"/>
                    </a:schemeClr>
                  </a:glow>
                </a:effectLst>
                <a:latin typeface="MD아롱체" pitchFamily="18" charset="-127"/>
                <a:ea typeface="MD아롱체" pitchFamily="18" charset="-127"/>
              </a:rPr>
              <a:t>분</a:t>
            </a:r>
            <a:endParaRPr lang="en-US" altLang="ko-KR" sz="2000" b="1" dirty="0" smtClean="0">
              <a:ln w="0">
                <a:solidFill>
                  <a:schemeClr val="tx1"/>
                </a:solidFill>
              </a:ln>
              <a:effectLst>
                <a:glow rad="63500">
                  <a:schemeClr val="accent2">
                    <a:satMod val="175000"/>
                    <a:alpha val="30000"/>
                  </a:schemeClr>
                </a:glow>
              </a:effectLst>
              <a:latin typeface="MD아롱체" pitchFamily="18" charset="-127"/>
              <a:ea typeface="MD아롱체" pitchFamily="18" charset="-127"/>
            </a:endParaRPr>
          </a:p>
          <a:p>
            <a:pPr marL="0" indent="0" algn="ctr">
              <a:buNone/>
            </a:pPr>
            <a:r>
              <a:rPr lang="ko-KR" altLang="en-US" sz="2000" dirty="0" smtClean="0">
                <a:ln w="0">
                  <a:solidFill>
                    <a:schemeClr val="tx1"/>
                  </a:solidFill>
                </a:ln>
                <a:effectLst>
                  <a:glow rad="63500">
                    <a:schemeClr val="accent2">
                      <a:satMod val="175000"/>
                      <a:alpha val="30000"/>
                    </a:schemeClr>
                  </a:glow>
                </a:effectLst>
                <a:latin typeface="MD아롱체" pitchFamily="18" charset="-127"/>
                <a:ea typeface="MD아롱체" pitchFamily="18" charset="-127"/>
              </a:rPr>
              <a:t>대신대학교 재학생</a:t>
            </a:r>
            <a:endParaRPr lang="en-US" altLang="ko-KR" sz="2000" dirty="0" smtClean="0">
              <a:ln w="0">
                <a:solidFill>
                  <a:schemeClr val="tx1"/>
                </a:solidFill>
              </a:ln>
              <a:effectLst>
                <a:glow rad="63500">
                  <a:schemeClr val="accent2">
                    <a:satMod val="175000"/>
                    <a:alpha val="30000"/>
                  </a:schemeClr>
                </a:glow>
              </a:effectLst>
              <a:latin typeface="MD아롱체" pitchFamily="18" charset="-127"/>
              <a:ea typeface="MD아롱체" pitchFamily="18" charset="-127"/>
            </a:endParaRPr>
          </a:p>
          <a:p>
            <a:pPr marL="0" indent="0" algn="ctr">
              <a:buNone/>
            </a:pPr>
            <a:r>
              <a:rPr lang="ko-KR" altLang="en-US" sz="2000" dirty="0" smtClean="0">
                <a:ln w="0">
                  <a:solidFill>
                    <a:schemeClr val="tx1"/>
                  </a:solidFill>
                </a:ln>
                <a:effectLst>
                  <a:glow rad="63500">
                    <a:schemeClr val="accent2">
                      <a:satMod val="175000"/>
                      <a:alpha val="30000"/>
                    </a:schemeClr>
                  </a:glow>
                </a:effectLst>
                <a:latin typeface="MD아롱체" pitchFamily="18" charset="-127"/>
                <a:ea typeface="MD아롱체" pitchFamily="18" charset="-127"/>
              </a:rPr>
              <a:t>인문관    </a:t>
            </a:r>
            <a:r>
              <a:rPr lang="en-US" altLang="ko-KR" sz="2000" dirty="0" smtClean="0">
                <a:ln w="0">
                  <a:solidFill>
                    <a:schemeClr val="tx1"/>
                  </a:solidFill>
                </a:ln>
                <a:effectLst>
                  <a:glow rad="63500">
                    <a:schemeClr val="accent2">
                      <a:satMod val="175000"/>
                      <a:alpha val="30000"/>
                    </a:schemeClr>
                  </a:glow>
                </a:effectLst>
                <a:latin typeface="MD아롱체" pitchFamily="18" charset="-127"/>
                <a:ea typeface="MD아롱체" pitchFamily="18" charset="-127"/>
              </a:rPr>
              <a:t>210</a:t>
            </a:r>
            <a:r>
              <a:rPr lang="ko-KR" altLang="en-US" sz="2000" b="1" dirty="0" smtClean="0">
                <a:ln w="0">
                  <a:solidFill>
                    <a:schemeClr val="tx1"/>
                  </a:solidFill>
                </a:ln>
                <a:effectLst>
                  <a:glow rad="63500">
                    <a:schemeClr val="accent2">
                      <a:satMod val="175000"/>
                      <a:alpha val="30000"/>
                    </a:schemeClr>
                  </a:glow>
                </a:effectLst>
                <a:latin typeface="MD아롱체" pitchFamily="18" charset="-127"/>
                <a:ea typeface="MD아롱체" pitchFamily="18" charset="-127"/>
              </a:rPr>
              <a:t>호</a:t>
            </a:r>
            <a:endParaRPr lang="en-US" altLang="ko-KR" sz="2000" dirty="0">
              <a:ln w="0">
                <a:solidFill>
                  <a:schemeClr val="tx1"/>
                </a:solidFill>
              </a:ln>
              <a:effectLst>
                <a:glow rad="63500">
                  <a:schemeClr val="accent2">
                    <a:satMod val="175000"/>
                    <a:alpha val="30000"/>
                  </a:schemeClr>
                </a:glow>
              </a:effectLst>
              <a:latin typeface="MD아롱체" pitchFamily="18" charset="-127"/>
              <a:ea typeface="MD아롱체" pitchFamily="18" charset="-127"/>
            </a:endParaRPr>
          </a:p>
          <a:p>
            <a:pPr marL="0" indent="0" algn="ctr">
              <a:buNone/>
            </a:pPr>
            <a:endParaRPr lang="en-US" altLang="ko-KR" sz="2000" dirty="0" smtClean="0">
              <a:ln w="0">
                <a:solidFill>
                  <a:schemeClr val="tx1"/>
                </a:solidFill>
              </a:ln>
              <a:effectLst>
                <a:glow rad="63500">
                  <a:schemeClr val="accent2">
                    <a:satMod val="175000"/>
                    <a:alpha val="30000"/>
                  </a:schemeClr>
                </a:glow>
              </a:effectLst>
              <a:latin typeface="MD아롱체" pitchFamily="18" charset="-127"/>
              <a:ea typeface="MD아롱체" pitchFamily="18" charset="-127"/>
            </a:endParaRPr>
          </a:p>
          <a:p>
            <a:pPr marL="0" indent="0" algn="ctr">
              <a:buNone/>
            </a:pPr>
            <a:r>
              <a:rPr lang="ko-KR" altLang="en-US" sz="2400" dirty="0" smtClean="0">
                <a:ln w="0">
                  <a:solidFill>
                    <a:schemeClr val="tx1"/>
                  </a:solidFill>
                </a:ln>
                <a:effectLst>
                  <a:glow rad="63500">
                    <a:schemeClr val="accent2">
                      <a:satMod val="175000"/>
                      <a:alpha val="30000"/>
                    </a:schemeClr>
                  </a:glow>
                </a:effectLst>
                <a:latin typeface="MD아롱체" pitchFamily="18" charset="-127"/>
                <a:ea typeface="MD아롱체" pitchFamily="18" charset="-127"/>
              </a:rPr>
              <a:t>대신대 학생 상담</a:t>
            </a:r>
            <a:r>
              <a:rPr lang="en-US" altLang="ko-KR" sz="2400" dirty="0" smtClean="0">
                <a:ln w="0">
                  <a:solidFill>
                    <a:schemeClr val="tx1"/>
                  </a:solidFill>
                </a:ln>
                <a:effectLst>
                  <a:glow rad="63500">
                    <a:schemeClr val="accent2">
                      <a:satMod val="175000"/>
                      <a:alpha val="30000"/>
                    </a:schemeClr>
                  </a:glow>
                </a:effectLst>
                <a:cs typeface="+mj-cs"/>
              </a:rPr>
              <a:t>·</a:t>
            </a:r>
            <a:r>
              <a:rPr lang="ko-KR" altLang="en-US" sz="2400" dirty="0" smtClean="0">
                <a:ln w="0">
                  <a:solidFill>
                    <a:schemeClr val="tx1"/>
                  </a:solidFill>
                </a:ln>
                <a:effectLst>
                  <a:glow rad="63500">
                    <a:schemeClr val="accent2">
                      <a:satMod val="175000"/>
                      <a:alpha val="30000"/>
                    </a:schemeClr>
                  </a:glow>
                </a:effectLst>
                <a:latin typeface="MD아롱체" pitchFamily="18" charset="-127"/>
                <a:ea typeface="MD아롱체" pitchFamily="18" charset="-127"/>
              </a:rPr>
              <a:t>취업지원센터</a:t>
            </a:r>
            <a:endParaRPr lang="en-US" altLang="ko-KR" sz="2400" dirty="0" smtClean="0">
              <a:ln w="0">
                <a:solidFill>
                  <a:schemeClr val="tx1"/>
                </a:solidFill>
              </a:ln>
              <a:effectLst>
                <a:glow rad="63500">
                  <a:schemeClr val="accent2">
                    <a:satMod val="175000"/>
                    <a:alpha val="30000"/>
                  </a:schemeClr>
                </a:glow>
              </a:effectLst>
              <a:latin typeface="MD아롱체" pitchFamily="18" charset="-127"/>
              <a:ea typeface="MD아롱체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086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256</Words>
  <Application>Microsoft Office PowerPoint</Application>
  <PresentationFormat>화면 슬라이드 쇼(4:3)</PresentationFormat>
  <Paragraphs>53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학생 상담 · 취업 지원센터</vt:lpstr>
      <vt:lpstr>슬라이드 2</vt:lpstr>
      <vt:lpstr> 진로 적성 탐색 프로그램 </vt:lpstr>
      <vt:lpstr> PTSD(post traumatic stress disorder, 외상 후 스트레스 장애)에 대한 이해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user23</dc:creator>
  <cp:lastModifiedBy>HIYA</cp:lastModifiedBy>
  <cp:revision>24</cp:revision>
  <cp:lastPrinted>2016-10-31T05:18:50Z</cp:lastPrinted>
  <dcterms:created xsi:type="dcterms:W3CDTF">2016-10-28T04:21:42Z</dcterms:created>
  <dcterms:modified xsi:type="dcterms:W3CDTF">2016-11-01T07:03:01Z</dcterms:modified>
</cp:coreProperties>
</file>